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76" r:id="rId7"/>
    <p:sldId id="280" r:id="rId8"/>
    <p:sldId id="281" r:id="rId9"/>
    <p:sldId id="259" r:id="rId10"/>
    <p:sldId id="257" r:id="rId11"/>
    <p:sldId id="261" r:id="rId12"/>
    <p:sldId id="277" r:id="rId13"/>
    <p:sldId id="278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C4976-6171-4CDE-A027-3578CF711D82}" v="287" dt="2020-03-03T09:10:11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4453880-C936-4D0E-89AE-8577470D7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8D1D4E5-21EA-4FE3-A1D6-5ED12DA22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F0C4C75-970E-4684-9004-E8FED9117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0305DD-4BD2-4E61-8A14-0BCF186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2C36A99-FE7B-49AC-9BB3-E838BA211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6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84C0BF-003E-416D-AB54-AF9A18AA3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224DBFD-381B-432A-BE68-C5B1E5062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409CD9-B6DD-4A64-B587-5C27F29F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086580A-B0BA-4576-B0A9-5243B5E24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6A02825-AE2E-480E-9FFA-B790EEA20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05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1E12F0C-3ECB-4849-AF06-D7C19ED1A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598E031-CB87-40AC-B350-BA11C06B2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40E840C-A391-4EB5-B1FB-430767DA6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DAD336-CD85-4607-BB9C-2C675A5A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8E29B94-28D7-46F6-A087-18B312FC7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FCA152-77C1-49F0-A8DA-5F74CB0B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BCF5379-1043-4AD6-801E-E74A9DAD3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28B98E-69D4-49C4-BBCD-BEC91B68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4052388-1D05-4332-9CEB-C2489962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1D1C213-E8C6-447F-9DD0-E4B540C74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3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E3391D-CA84-40DA-8749-442AA64B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0686D77-E8DA-478D-A153-042C6E468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8887403-487B-4D08-BDBC-093B8455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6DE985C-4337-49B4-9F3F-8FAF3D47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E0EA23A-2750-4D62-A86A-12994A9B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78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74E7A6-BBFF-495C-AB65-D3E4B3EE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70D30E-E9AC-438D-9B60-51C165928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06E9654-B081-4434-B72C-5E2B3C656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62FEDEA-A93F-4E84-97E7-810F88CE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EDA586C-F69D-4D23-B8F8-B7FB13F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0B16714-3AB0-4371-B5AE-3EC1C0D5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48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DEEA09-CCA9-4CFB-8F33-96A3EFF6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F130661-04EB-4904-8238-ABCA72889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55FE099-8B61-4FCD-9557-36A6AE6C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D366F3F-13F8-4037-8BBD-F4CC0BF13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DF9464C-4009-4F21-B42D-49AF714196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7837279-EC24-4FAF-B570-C7A52F836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4F9C36B-D341-4D60-945E-368E506D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3A3BD07-B22D-4609-893B-716F36103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E3D069-CADD-4C15-9E73-B9E3C772C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82C849F-F596-4544-AE19-AFBC1641D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608FB24-5EAA-4BD7-9293-5B6C0BCDD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E024965-3811-4252-936C-310704DD1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928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ED28B5A-B174-40F9-A336-BE84185B6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5DBB321-B991-4553-8877-650728DB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57E78-9F7F-4EB5-A43C-D639B0988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99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D695D2-3692-455E-8E22-6D0BE5D30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5AF05C-0C28-45D6-A30D-DE3BBAA1A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798AD0A-223D-44D0-8462-EB072DF0A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A7C1755-E210-4D54-A665-9A3B45EC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3A007F2-F231-468B-8DB4-B41D7287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94A9F4D-CB17-4F63-9275-BABB846C3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69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B9468B-130A-44AF-8C5C-43C3498C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0CA73679-B3D2-4C7B-A26C-53A0BEB15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D5C0B24-EA4B-4408-A49E-3192FD064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A468045-4D51-49ED-A034-9A1D064E7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1EB8C6C-D4BA-4206-ADA2-A578F81C8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12EAA0C-0B90-42EF-B700-C28D40B77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79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96F66AE-3731-4AC8-84F1-6DEEFBC2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2C81D58-4606-45C1-9469-F711A7E14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GB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C8AD13-00C2-4F60-8A62-AE4E7E21F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EDF5-7D2D-417D-B0F2-9A39F79511FB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36653D-8D6C-4A14-A0D7-BAA6D4D4B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7FA9939-ECCA-4EE3-8758-0A7CC8FA7E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C2EBD-20A1-40EE-B92C-5C2AB3B62C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88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ED9DC2-1CC0-4803-9A3B-DCE76C2F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82975"/>
            <a:ext cx="9144000" cy="2387600"/>
          </a:xfrm>
        </p:spPr>
        <p:txBody>
          <a:bodyPr/>
          <a:lstStyle/>
          <a:p>
            <a:r>
              <a:rPr lang="en-GB" dirty="0"/>
              <a:t>National infrastructure </a:t>
            </a:r>
            <a:br>
              <a:rPr lang="en-GB" dirty="0"/>
            </a:br>
            <a:r>
              <a:rPr lang="en-GB" dirty="0"/>
              <a:t>for bibliometric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9AA1AE5-B0B6-4119-A9F3-693B19BA3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8654"/>
            <a:ext cx="9144000" cy="158164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Ivar Ternsell Torgersen</a:t>
            </a:r>
          </a:p>
          <a:p>
            <a:r>
              <a:rPr lang="en-GB" dirty="0"/>
              <a:t>Project Manager</a:t>
            </a:r>
          </a:p>
          <a:p>
            <a:r>
              <a:rPr lang="en-US" dirty="0"/>
              <a:t>Unit – The Norwegian Directorate for ICT and Joint Services in Higher Education and Research</a:t>
            </a:r>
            <a:endParaRPr lang="en-GB" dirty="0"/>
          </a:p>
        </p:txBody>
      </p:sp>
      <p:pic>
        <p:nvPicPr>
          <p:cNvPr id="4" name="Plassholder for innhold 4">
            <a:extLst>
              <a:ext uri="{FF2B5EF4-FFF2-40B4-BE49-F238E27FC236}">
                <a16:creationId xmlns:a16="http://schemas.microsoft.com/office/drawing/2014/main" id="{65751A29-FA50-433F-A1B3-05CBA1454C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1" y="840179"/>
            <a:ext cx="5606980" cy="1301552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449F5665-6EC4-48FC-A8E0-B6CF28A63D1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656" y="962844"/>
            <a:ext cx="3320214" cy="952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02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93B03752-6F4C-472D-B29F-437E725EDC1D}"/>
              </a:ext>
            </a:extLst>
          </p:cNvPr>
          <p:cNvCxnSpPr/>
          <p:nvPr/>
        </p:nvCxnSpPr>
        <p:spPr>
          <a:xfrm>
            <a:off x="8787161" y="221375"/>
            <a:ext cx="0" cy="648632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81200" y="44624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NIB with free software and sharing</a:t>
            </a:r>
          </a:p>
        </p:txBody>
      </p:sp>
      <p:grpSp>
        <p:nvGrpSpPr>
          <p:cNvPr id="102" name="Gruppe 101">
            <a:extLst>
              <a:ext uri="{FF2B5EF4-FFF2-40B4-BE49-F238E27FC236}">
                <a16:creationId xmlns:a16="http://schemas.microsoft.com/office/drawing/2014/main" id="{EC2694CF-54D7-41E6-9521-EFC448C7F33D}"/>
              </a:ext>
            </a:extLst>
          </p:cNvPr>
          <p:cNvGrpSpPr/>
          <p:nvPr/>
        </p:nvGrpSpPr>
        <p:grpSpPr>
          <a:xfrm>
            <a:off x="241748" y="1179452"/>
            <a:ext cx="8434317" cy="5380458"/>
            <a:chOff x="1910156" y="1124745"/>
            <a:chExt cx="8434317" cy="5380458"/>
          </a:xfrm>
        </p:grpSpPr>
        <p:sp>
          <p:nvSpPr>
            <p:cNvPr id="103" name="Pil ned 31">
              <a:extLst>
                <a:ext uri="{FF2B5EF4-FFF2-40B4-BE49-F238E27FC236}">
                  <a16:creationId xmlns:a16="http://schemas.microsoft.com/office/drawing/2014/main" id="{E6AADC5F-A2B7-471B-B152-79BC06297337}"/>
                </a:ext>
              </a:extLst>
            </p:cNvPr>
            <p:cNvSpPr/>
            <p:nvPr/>
          </p:nvSpPr>
          <p:spPr>
            <a:xfrm rot="18399739">
              <a:off x="7442519" y="3947907"/>
              <a:ext cx="318342" cy="1003622"/>
            </a:xfrm>
            <a:prstGeom prst="downArrow">
              <a:avLst>
                <a:gd name="adj1" fmla="val 38748"/>
                <a:gd name="adj2" fmla="val 46044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04" name="Pil ned 30">
              <a:extLst>
                <a:ext uri="{FF2B5EF4-FFF2-40B4-BE49-F238E27FC236}">
                  <a16:creationId xmlns:a16="http://schemas.microsoft.com/office/drawing/2014/main" id="{4871B0CA-DA2F-4569-A90F-8FA9EB9504AC}"/>
                </a:ext>
              </a:extLst>
            </p:cNvPr>
            <p:cNvSpPr/>
            <p:nvPr/>
          </p:nvSpPr>
          <p:spPr>
            <a:xfrm rot="16200000">
              <a:off x="7461477" y="3046137"/>
              <a:ext cx="318342" cy="756437"/>
            </a:xfrm>
            <a:prstGeom prst="downArrow">
              <a:avLst>
                <a:gd name="adj1" fmla="val 38748"/>
                <a:gd name="adj2" fmla="val 46044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05" name="Sylinder 104">
              <a:extLst>
                <a:ext uri="{FF2B5EF4-FFF2-40B4-BE49-F238E27FC236}">
                  <a16:creationId xmlns:a16="http://schemas.microsoft.com/office/drawing/2014/main" id="{F0845066-0C7D-4AAB-A74F-C97C578EE74F}"/>
                </a:ext>
              </a:extLst>
            </p:cNvPr>
            <p:cNvSpPr/>
            <p:nvPr/>
          </p:nvSpPr>
          <p:spPr>
            <a:xfrm>
              <a:off x="6547139" y="2713190"/>
              <a:ext cx="864096" cy="1663386"/>
            </a:xfrm>
            <a:prstGeom prst="can">
              <a:avLst/>
            </a:prstGeom>
            <a:solidFill>
              <a:srgbClr val="FFFF66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b="1" dirty="0">
                  <a:solidFill>
                    <a:schemeClr val="tx1"/>
                  </a:solidFill>
                  <a:latin typeface="Minion Pro" pitchFamily="18" charset="0"/>
                </a:rPr>
                <a:t>NIB server</a:t>
              </a:r>
            </a:p>
          </p:txBody>
        </p:sp>
        <p:grpSp>
          <p:nvGrpSpPr>
            <p:cNvPr id="106" name="Gruppe 105">
              <a:extLst>
                <a:ext uri="{FF2B5EF4-FFF2-40B4-BE49-F238E27FC236}">
                  <a16:creationId xmlns:a16="http://schemas.microsoft.com/office/drawing/2014/main" id="{AA7C2019-624E-4C3A-BA2F-6D4FBBAC0191}"/>
                </a:ext>
              </a:extLst>
            </p:cNvPr>
            <p:cNvGrpSpPr/>
            <p:nvPr/>
          </p:nvGrpSpPr>
          <p:grpSpPr>
            <a:xfrm>
              <a:off x="3575720" y="2378412"/>
              <a:ext cx="2601710" cy="2304199"/>
              <a:chOff x="2051720" y="2420888"/>
              <a:chExt cx="2736304" cy="2520280"/>
            </a:xfrm>
          </p:grpSpPr>
          <p:sp>
            <p:nvSpPr>
              <p:cNvPr id="140" name="Rombe 139">
                <a:extLst>
                  <a:ext uri="{FF2B5EF4-FFF2-40B4-BE49-F238E27FC236}">
                    <a16:creationId xmlns:a16="http://schemas.microsoft.com/office/drawing/2014/main" id="{B378292D-247A-4E3F-B63A-C4E1C076097A}"/>
                  </a:ext>
                </a:extLst>
              </p:cNvPr>
              <p:cNvSpPr/>
              <p:nvPr/>
            </p:nvSpPr>
            <p:spPr>
              <a:xfrm>
                <a:off x="2051720" y="2420888"/>
                <a:ext cx="2736304" cy="2520280"/>
              </a:xfrm>
              <a:prstGeom prst="diamond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1" name="TekstSylinder 140">
                <a:extLst>
                  <a:ext uri="{FF2B5EF4-FFF2-40B4-BE49-F238E27FC236}">
                    <a16:creationId xmlns:a16="http://schemas.microsoft.com/office/drawing/2014/main" id="{00AD54BC-FB9D-4DCB-97D5-D7F36D449D89}"/>
                  </a:ext>
                </a:extLst>
              </p:cNvPr>
              <p:cNvSpPr txBox="1"/>
              <p:nvPr/>
            </p:nvSpPr>
            <p:spPr>
              <a:xfrm>
                <a:off x="2072130" y="3481349"/>
                <a:ext cx="2689956" cy="40396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nb-NO" b="1" dirty="0" err="1">
                    <a:solidFill>
                      <a:srgbClr val="FF0000"/>
                    </a:solidFill>
                    <a:latin typeface="Minion Pro" pitchFamily="18" charset="0"/>
                  </a:rPr>
                  <a:t>Qualifying</a:t>
                </a:r>
                <a:r>
                  <a:rPr lang="nb-NO" b="1" dirty="0">
                    <a:solidFill>
                      <a:srgbClr val="FF0000"/>
                    </a:solidFill>
                    <a:latin typeface="Minion Pro" pitchFamily="18" charset="0"/>
                  </a:rPr>
                  <a:t> </a:t>
                </a:r>
                <a:r>
                  <a:rPr lang="nb-NO" b="1" dirty="0" err="1">
                    <a:solidFill>
                      <a:srgbClr val="FF0000"/>
                    </a:solidFill>
                    <a:latin typeface="Minion Pro" pitchFamily="18" charset="0"/>
                  </a:rPr>
                  <a:t>of</a:t>
                </a:r>
                <a:r>
                  <a:rPr lang="nb-NO" b="1" dirty="0">
                    <a:solidFill>
                      <a:srgbClr val="FF0000"/>
                    </a:solidFill>
                    <a:latin typeface="Minion Pro" pitchFamily="18" charset="0"/>
                  </a:rPr>
                  <a:t> data</a:t>
                </a:r>
              </a:p>
            </p:txBody>
          </p:sp>
        </p:grpSp>
        <p:sp>
          <p:nvSpPr>
            <p:cNvPr id="107" name="Forhåndsdefinert prosess 106">
              <a:extLst>
                <a:ext uri="{FF2B5EF4-FFF2-40B4-BE49-F238E27FC236}">
                  <a16:creationId xmlns:a16="http://schemas.microsoft.com/office/drawing/2014/main" id="{96DB96BA-BB5A-4EAF-B129-1E6107B7DCBA}"/>
                </a:ext>
              </a:extLst>
            </p:cNvPr>
            <p:cNvSpPr/>
            <p:nvPr/>
          </p:nvSpPr>
          <p:spPr>
            <a:xfrm>
              <a:off x="6150471" y="1518630"/>
              <a:ext cx="1620804" cy="586093"/>
            </a:xfrm>
            <a:prstGeom prst="flowChartPredefinedProcess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dirty="0" err="1">
                  <a:solidFill>
                    <a:schemeClr val="tx1"/>
                  </a:solidFill>
                </a:rPr>
                <a:t>Specialized</a:t>
              </a:r>
              <a:r>
                <a:rPr lang="nb-NO" sz="1400" dirty="0">
                  <a:solidFill>
                    <a:schemeClr val="tx1"/>
                  </a:solidFill>
                </a:rPr>
                <a:t> </a:t>
              </a:r>
              <a:r>
                <a:rPr lang="nb-NO" sz="1400" dirty="0" err="1">
                  <a:solidFill>
                    <a:schemeClr val="tx1"/>
                  </a:solidFill>
                </a:rPr>
                <a:t>procedure</a:t>
              </a:r>
              <a:endParaRPr lang="nb-NO" sz="1400" dirty="0">
                <a:solidFill>
                  <a:schemeClr val="tx1"/>
                </a:solidFill>
              </a:endParaRPr>
            </a:p>
          </p:txBody>
        </p:sp>
        <p:sp>
          <p:nvSpPr>
            <p:cNvPr id="108" name="Sylinder 107">
              <a:extLst>
                <a:ext uri="{FF2B5EF4-FFF2-40B4-BE49-F238E27FC236}">
                  <a16:creationId xmlns:a16="http://schemas.microsoft.com/office/drawing/2014/main" id="{D2A9EAED-28A4-494A-9B6C-430EE7B84A7C}"/>
                </a:ext>
              </a:extLst>
            </p:cNvPr>
            <p:cNvSpPr/>
            <p:nvPr/>
          </p:nvSpPr>
          <p:spPr>
            <a:xfrm>
              <a:off x="8015896" y="2143185"/>
              <a:ext cx="783448" cy="2301113"/>
            </a:xfrm>
            <a:prstGeom prst="ca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FTP server</a:t>
              </a:r>
            </a:p>
          </p:txBody>
        </p:sp>
        <p:sp>
          <p:nvSpPr>
            <p:cNvPr id="109" name="Sylinder 108">
              <a:extLst>
                <a:ext uri="{FF2B5EF4-FFF2-40B4-BE49-F238E27FC236}">
                  <a16:creationId xmlns:a16="http://schemas.microsoft.com/office/drawing/2014/main" id="{99D6BAFE-D465-4F4C-8E50-C58265EEC07E}"/>
                </a:ext>
              </a:extLst>
            </p:cNvPr>
            <p:cNvSpPr/>
            <p:nvPr/>
          </p:nvSpPr>
          <p:spPr>
            <a:xfrm>
              <a:off x="7995632" y="4662751"/>
              <a:ext cx="783448" cy="878556"/>
            </a:xfrm>
            <a:prstGeom prst="ca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Open</a:t>
              </a:r>
            </a:p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server</a:t>
              </a:r>
            </a:p>
          </p:txBody>
        </p:sp>
        <p:sp>
          <p:nvSpPr>
            <p:cNvPr id="110" name="Pil høyre 24">
              <a:extLst>
                <a:ext uri="{FF2B5EF4-FFF2-40B4-BE49-F238E27FC236}">
                  <a16:creationId xmlns:a16="http://schemas.microsoft.com/office/drawing/2014/main" id="{A9FF4847-830E-4918-ADF3-7678F77AE99C}"/>
                </a:ext>
              </a:extLst>
            </p:cNvPr>
            <p:cNvSpPr/>
            <p:nvPr/>
          </p:nvSpPr>
          <p:spPr>
            <a:xfrm>
              <a:off x="3287689" y="2981964"/>
              <a:ext cx="231843" cy="1125839"/>
            </a:xfrm>
            <a:prstGeom prst="rightArrow">
              <a:avLst>
                <a:gd name="adj1" fmla="val 30700"/>
                <a:gd name="adj2" fmla="val 50000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11" name="Pil høyre 25">
              <a:extLst>
                <a:ext uri="{FF2B5EF4-FFF2-40B4-BE49-F238E27FC236}">
                  <a16:creationId xmlns:a16="http://schemas.microsoft.com/office/drawing/2014/main" id="{BFCAB59A-DC16-4DF9-BE78-E7361B51658E}"/>
                </a:ext>
              </a:extLst>
            </p:cNvPr>
            <p:cNvSpPr/>
            <p:nvPr/>
          </p:nvSpPr>
          <p:spPr>
            <a:xfrm>
              <a:off x="6240017" y="2967591"/>
              <a:ext cx="231843" cy="1125839"/>
            </a:xfrm>
            <a:prstGeom prst="rightArrow">
              <a:avLst>
                <a:gd name="adj1" fmla="val 30700"/>
                <a:gd name="adj2" fmla="val 50000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12" name="Pil opp og ned 27">
              <a:extLst>
                <a:ext uri="{FF2B5EF4-FFF2-40B4-BE49-F238E27FC236}">
                  <a16:creationId xmlns:a16="http://schemas.microsoft.com/office/drawing/2014/main" id="{A5983601-70BA-4476-A0AD-973D19ACBFDF}"/>
                </a:ext>
              </a:extLst>
            </p:cNvPr>
            <p:cNvSpPr/>
            <p:nvPr/>
          </p:nvSpPr>
          <p:spPr>
            <a:xfrm>
              <a:off x="6879567" y="2143185"/>
              <a:ext cx="171629" cy="554462"/>
            </a:xfrm>
            <a:prstGeom prst="upDownArrow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13" name="Parallellogram 112">
              <a:extLst>
                <a:ext uri="{FF2B5EF4-FFF2-40B4-BE49-F238E27FC236}">
                  <a16:creationId xmlns:a16="http://schemas.microsoft.com/office/drawing/2014/main" id="{EE3F9E64-F4AA-49EF-B540-17A257D429B6}"/>
                </a:ext>
              </a:extLst>
            </p:cNvPr>
            <p:cNvSpPr/>
            <p:nvPr/>
          </p:nvSpPr>
          <p:spPr>
            <a:xfrm>
              <a:off x="2010011" y="2104723"/>
              <a:ext cx="1136756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WOS</a:t>
              </a:r>
            </a:p>
          </p:txBody>
        </p:sp>
        <p:sp>
          <p:nvSpPr>
            <p:cNvPr id="114" name="TekstSylinder 113">
              <a:extLst>
                <a:ext uri="{FF2B5EF4-FFF2-40B4-BE49-F238E27FC236}">
                  <a16:creationId xmlns:a16="http://schemas.microsoft.com/office/drawing/2014/main" id="{34A94DD7-F869-4D66-A854-EF0ABD378F16}"/>
                </a:ext>
              </a:extLst>
            </p:cNvPr>
            <p:cNvSpPr txBox="1"/>
            <p:nvPr/>
          </p:nvSpPr>
          <p:spPr>
            <a:xfrm>
              <a:off x="1984471" y="1636672"/>
              <a:ext cx="11622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>
                  <a:latin typeface="Minion Pro" pitchFamily="18" charset="0"/>
                </a:rPr>
                <a:t>Data</a:t>
              </a:r>
              <a:endParaRPr lang="nb-NO" sz="1400" b="1" dirty="0">
                <a:latin typeface="Minion Pro" pitchFamily="18" charset="0"/>
              </a:endParaRPr>
            </a:p>
          </p:txBody>
        </p:sp>
        <p:sp>
          <p:nvSpPr>
            <p:cNvPr id="115" name="Parallellogram 114">
              <a:extLst>
                <a:ext uri="{FF2B5EF4-FFF2-40B4-BE49-F238E27FC236}">
                  <a16:creationId xmlns:a16="http://schemas.microsoft.com/office/drawing/2014/main" id="{B2B6F0EB-4E79-43CD-AC55-B733F4D10846}"/>
                </a:ext>
              </a:extLst>
            </p:cNvPr>
            <p:cNvSpPr/>
            <p:nvPr/>
          </p:nvSpPr>
          <p:spPr>
            <a:xfrm>
              <a:off x="1984472" y="2659185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 err="1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Crossref</a:t>
              </a:r>
              <a:endPara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endParaRPr>
            </a:p>
          </p:txBody>
        </p:sp>
        <p:sp>
          <p:nvSpPr>
            <p:cNvPr id="116" name="Parallellogram 115">
              <a:extLst>
                <a:ext uri="{FF2B5EF4-FFF2-40B4-BE49-F238E27FC236}">
                  <a16:creationId xmlns:a16="http://schemas.microsoft.com/office/drawing/2014/main" id="{65E3601C-192F-47E2-A6F4-E9AD76907298}"/>
                </a:ext>
              </a:extLst>
            </p:cNvPr>
            <p:cNvSpPr/>
            <p:nvPr/>
          </p:nvSpPr>
          <p:spPr>
            <a:xfrm>
              <a:off x="1984472" y="3213647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CRIStin</a:t>
              </a:r>
            </a:p>
          </p:txBody>
        </p:sp>
        <p:sp>
          <p:nvSpPr>
            <p:cNvPr id="117" name="Parallellogram 116">
              <a:extLst>
                <a:ext uri="{FF2B5EF4-FFF2-40B4-BE49-F238E27FC236}">
                  <a16:creationId xmlns:a16="http://schemas.microsoft.com/office/drawing/2014/main" id="{D1A6934A-BEA5-430E-A55D-18CF9DFC22E7}"/>
                </a:ext>
              </a:extLst>
            </p:cNvPr>
            <p:cNvSpPr/>
            <p:nvPr/>
          </p:nvSpPr>
          <p:spPr>
            <a:xfrm>
              <a:off x="1984472" y="3768109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PMC</a:t>
              </a:r>
            </a:p>
          </p:txBody>
        </p:sp>
        <p:sp>
          <p:nvSpPr>
            <p:cNvPr id="118" name="Parallellogram 117">
              <a:extLst>
                <a:ext uri="{FF2B5EF4-FFF2-40B4-BE49-F238E27FC236}">
                  <a16:creationId xmlns:a16="http://schemas.microsoft.com/office/drawing/2014/main" id="{8C014BE5-4705-4B9A-908C-75F1D27FEBFD}"/>
                </a:ext>
              </a:extLst>
            </p:cNvPr>
            <p:cNvSpPr/>
            <p:nvPr/>
          </p:nvSpPr>
          <p:spPr>
            <a:xfrm>
              <a:off x="1984472" y="4322571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 err="1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Others</a:t>
              </a:r>
              <a:endPara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endParaRPr>
            </a:p>
          </p:txBody>
        </p:sp>
        <p:sp>
          <p:nvSpPr>
            <p:cNvPr id="119" name="Rektangel 118">
              <a:extLst>
                <a:ext uri="{FF2B5EF4-FFF2-40B4-BE49-F238E27FC236}">
                  <a16:creationId xmlns:a16="http://schemas.microsoft.com/office/drawing/2014/main" id="{7B320F64-08EC-4766-82D1-615C09A11222}"/>
                </a:ext>
              </a:extLst>
            </p:cNvPr>
            <p:cNvSpPr/>
            <p:nvPr/>
          </p:nvSpPr>
          <p:spPr>
            <a:xfrm>
              <a:off x="1910156" y="1636671"/>
              <a:ext cx="1305525" cy="31683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20" name="TekstSylinder 119">
              <a:extLst>
                <a:ext uri="{FF2B5EF4-FFF2-40B4-BE49-F238E27FC236}">
                  <a16:creationId xmlns:a16="http://schemas.microsoft.com/office/drawing/2014/main" id="{1FC3856B-9CB0-4631-A9BE-6454490821BC}"/>
                </a:ext>
              </a:extLst>
            </p:cNvPr>
            <p:cNvSpPr txBox="1"/>
            <p:nvPr/>
          </p:nvSpPr>
          <p:spPr>
            <a:xfrm>
              <a:off x="8377777" y="1631776"/>
              <a:ext cx="11622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 dirty="0" err="1">
                  <a:latin typeface="Minion Pro" pitchFamily="18" charset="0"/>
                </a:rPr>
                <a:t>Analysisdata</a:t>
              </a:r>
              <a:endParaRPr lang="nb-NO" sz="1400" b="1" dirty="0">
                <a:latin typeface="Minion Pro" pitchFamily="18" charset="0"/>
              </a:endParaRPr>
            </a:p>
          </p:txBody>
        </p:sp>
        <p:sp>
          <p:nvSpPr>
            <p:cNvPr id="121" name="Manuell innmating 120">
              <a:extLst>
                <a:ext uri="{FF2B5EF4-FFF2-40B4-BE49-F238E27FC236}">
                  <a16:creationId xmlns:a16="http://schemas.microsoft.com/office/drawing/2014/main" id="{466FE507-340B-4695-84FC-371F34E335E1}"/>
                </a:ext>
              </a:extLst>
            </p:cNvPr>
            <p:cNvSpPr/>
            <p:nvPr/>
          </p:nvSpPr>
          <p:spPr>
            <a:xfrm>
              <a:off x="4583833" y="1672519"/>
              <a:ext cx="1300855" cy="432204"/>
            </a:xfrm>
            <a:prstGeom prst="flowChartManualInpu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</a:t>
              </a:r>
            </a:p>
          </p:txBody>
        </p:sp>
        <p:cxnSp>
          <p:nvCxnSpPr>
            <p:cNvPr id="122" name="Rett pil 47">
              <a:extLst>
                <a:ext uri="{FF2B5EF4-FFF2-40B4-BE49-F238E27FC236}">
                  <a16:creationId xmlns:a16="http://schemas.microsoft.com/office/drawing/2014/main" id="{F536BCA2-F8D6-45B9-8D7E-9B33D2FB69B0}"/>
                </a:ext>
              </a:extLst>
            </p:cNvPr>
            <p:cNvCxnSpPr/>
            <p:nvPr/>
          </p:nvCxnSpPr>
          <p:spPr>
            <a:xfrm>
              <a:off x="5884687" y="1998851"/>
              <a:ext cx="26578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kstSylinder 122">
              <a:extLst>
                <a:ext uri="{FF2B5EF4-FFF2-40B4-BE49-F238E27FC236}">
                  <a16:creationId xmlns:a16="http://schemas.microsoft.com/office/drawing/2014/main" id="{F0C05644-FE83-4851-9156-6EC87BD77157}"/>
                </a:ext>
              </a:extLst>
            </p:cNvPr>
            <p:cNvSpPr txBox="1"/>
            <p:nvPr/>
          </p:nvSpPr>
          <p:spPr>
            <a:xfrm>
              <a:off x="5471357" y="1132616"/>
              <a:ext cx="11622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 dirty="0">
                  <a:latin typeface="Minion Pro" pitchFamily="18" charset="0"/>
                </a:rPr>
                <a:t>Research</a:t>
              </a:r>
            </a:p>
          </p:txBody>
        </p:sp>
        <p:sp>
          <p:nvSpPr>
            <p:cNvPr id="124" name="Rektangel 123">
              <a:extLst>
                <a:ext uri="{FF2B5EF4-FFF2-40B4-BE49-F238E27FC236}">
                  <a16:creationId xmlns:a16="http://schemas.microsoft.com/office/drawing/2014/main" id="{3A140743-666A-4D79-BB2F-5B09E53BAC49}"/>
                </a:ext>
              </a:extLst>
            </p:cNvPr>
            <p:cNvSpPr/>
            <p:nvPr/>
          </p:nvSpPr>
          <p:spPr>
            <a:xfrm>
              <a:off x="7896199" y="1624743"/>
              <a:ext cx="2448274" cy="39644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25" name="Rektangel 124">
              <a:extLst>
                <a:ext uri="{FF2B5EF4-FFF2-40B4-BE49-F238E27FC236}">
                  <a16:creationId xmlns:a16="http://schemas.microsoft.com/office/drawing/2014/main" id="{1F929833-0A7E-4165-87D8-6298BEFEAB1D}"/>
                </a:ext>
              </a:extLst>
            </p:cNvPr>
            <p:cNvSpPr/>
            <p:nvPr/>
          </p:nvSpPr>
          <p:spPr>
            <a:xfrm>
              <a:off x="4458907" y="1124745"/>
              <a:ext cx="3437293" cy="111676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26" name="Pil høyre 53">
              <a:extLst>
                <a:ext uri="{FF2B5EF4-FFF2-40B4-BE49-F238E27FC236}">
                  <a16:creationId xmlns:a16="http://schemas.microsoft.com/office/drawing/2014/main" id="{8160E572-7011-48DB-9E3F-366CF2F52684}"/>
                </a:ext>
              </a:extLst>
            </p:cNvPr>
            <p:cNvSpPr/>
            <p:nvPr/>
          </p:nvSpPr>
          <p:spPr>
            <a:xfrm rot="16200000">
              <a:off x="4733884" y="4340406"/>
              <a:ext cx="280161" cy="1125839"/>
            </a:xfrm>
            <a:prstGeom prst="rightArrow">
              <a:avLst>
                <a:gd name="adj1" fmla="val 30700"/>
                <a:gd name="adj2" fmla="val 50000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27" name="Multidokument 126">
              <a:extLst>
                <a:ext uri="{FF2B5EF4-FFF2-40B4-BE49-F238E27FC236}">
                  <a16:creationId xmlns:a16="http://schemas.microsoft.com/office/drawing/2014/main" id="{487E2200-EF12-4BD6-A8CD-745AF9D91C0F}"/>
                </a:ext>
              </a:extLst>
            </p:cNvPr>
            <p:cNvSpPr/>
            <p:nvPr/>
          </p:nvSpPr>
          <p:spPr>
            <a:xfrm>
              <a:off x="8956692" y="4724560"/>
              <a:ext cx="1303011" cy="796604"/>
            </a:xfrm>
            <a:prstGeom prst="flowChartMultidocumen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dirty="0">
                  <a:solidFill>
                    <a:schemeClr val="tx1"/>
                  </a:solidFill>
                </a:rPr>
                <a:t>«Public» </a:t>
              </a:r>
              <a:r>
                <a:rPr lang="en-GB" sz="1400" dirty="0" err="1">
                  <a:solidFill>
                    <a:schemeClr val="tx1"/>
                  </a:solidFill>
                </a:rPr>
                <a:t>statistick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28" name="Kort 56">
              <a:extLst>
                <a:ext uri="{FF2B5EF4-FFF2-40B4-BE49-F238E27FC236}">
                  <a16:creationId xmlns:a16="http://schemas.microsoft.com/office/drawing/2014/main" id="{23127784-5847-483F-A8D2-CA357914470D}"/>
                </a:ext>
              </a:extLst>
            </p:cNvPr>
            <p:cNvSpPr/>
            <p:nvPr/>
          </p:nvSpPr>
          <p:spPr>
            <a:xfrm>
              <a:off x="8958924" y="3863546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129" name="Parallellogram 128">
              <a:extLst>
                <a:ext uri="{FF2B5EF4-FFF2-40B4-BE49-F238E27FC236}">
                  <a16:creationId xmlns:a16="http://schemas.microsoft.com/office/drawing/2014/main" id="{89B58CF4-2C03-429E-A342-E285F76BACB4}"/>
                </a:ext>
              </a:extLst>
            </p:cNvPr>
            <p:cNvSpPr/>
            <p:nvPr/>
          </p:nvSpPr>
          <p:spPr>
            <a:xfrm>
              <a:off x="3492381" y="5522748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ORCID</a:t>
              </a:r>
            </a:p>
          </p:txBody>
        </p:sp>
        <p:sp>
          <p:nvSpPr>
            <p:cNvPr id="130" name="Parallellogram 129">
              <a:extLst>
                <a:ext uri="{FF2B5EF4-FFF2-40B4-BE49-F238E27FC236}">
                  <a16:creationId xmlns:a16="http://schemas.microsoft.com/office/drawing/2014/main" id="{FE504A3C-0F9B-441F-B92A-08B5EF166220}"/>
                </a:ext>
              </a:extLst>
            </p:cNvPr>
            <p:cNvSpPr/>
            <p:nvPr/>
          </p:nvSpPr>
          <p:spPr>
            <a:xfrm>
              <a:off x="3492381" y="6077210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PID</a:t>
              </a:r>
            </a:p>
          </p:txBody>
        </p:sp>
        <p:sp>
          <p:nvSpPr>
            <p:cNvPr id="131" name="TekstSylinder 130">
              <a:extLst>
                <a:ext uri="{FF2B5EF4-FFF2-40B4-BE49-F238E27FC236}">
                  <a16:creationId xmlns:a16="http://schemas.microsoft.com/office/drawing/2014/main" id="{475E8CD6-564F-4EFC-A890-ECED8CD8DF88}"/>
                </a:ext>
              </a:extLst>
            </p:cNvPr>
            <p:cNvSpPr txBox="1"/>
            <p:nvPr/>
          </p:nvSpPr>
          <p:spPr>
            <a:xfrm>
              <a:off x="3419217" y="5168227"/>
              <a:ext cx="13055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 dirty="0">
                  <a:latin typeface="Minion Pro" pitchFamily="18" charset="0"/>
                </a:rPr>
                <a:t>Autoritetsdata</a:t>
              </a:r>
              <a:endParaRPr lang="nb-NO" sz="1600" b="1" dirty="0">
                <a:latin typeface="Minion Pro" pitchFamily="18" charset="0"/>
              </a:endParaRPr>
            </a:p>
          </p:txBody>
        </p:sp>
        <p:sp>
          <p:nvSpPr>
            <p:cNvPr id="132" name="Rektangel 131">
              <a:extLst>
                <a:ext uri="{FF2B5EF4-FFF2-40B4-BE49-F238E27FC236}">
                  <a16:creationId xmlns:a16="http://schemas.microsoft.com/office/drawing/2014/main" id="{DE40DABA-9AD4-4BAD-A50B-38E73BC19221}"/>
                </a:ext>
              </a:extLst>
            </p:cNvPr>
            <p:cNvSpPr/>
            <p:nvPr/>
          </p:nvSpPr>
          <p:spPr>
            <a:xfrm>
              <a:off x="3415830" y="5148083"/>
              <a:ext cx="1305525" cy="13571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33" name="Parallellogram 132">
              <a:extLst>
                <a:ext uri="{FF2B5EF4-FFF2-40B4-BE49-F238E27FC236}">
                  <a16:creationId xmlns:a16="http://schemas.microsoft.com/office/drawing/2014/main" id="{046C689C-72FA-4618-87B8-6C8A416BB8AC}"/>
                </a:ext>
              </a:extLst>
            </p:cNvPr>
            <p:cNvSpPr/>
            <p:nvPr/>
          </p:nvSpPr>
          <p:spPr>
            <a:xfrm>
              <a:off x="5107001" y="5522748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Chanel </a:t>
              </a:r>
              <a:r>
                <a:rPr lang="nb-NO" sz="1400" b="1" dirty="0" err="1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reg</a:t>
              </a:r>
              <a:r>
                <a:rPr lang="nb-NO" sz="1400" b="1" dirty="0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.</a:t>
              </a:r>
            </a:p>
          </p:txBody>
        </p:sp>
        <p:sp>
          <p:nvSpPr>
            <p:cNvPr id="134" name="Parallellogram 133">
              <a:extLst>
                <a:ext uri="{FF2B5EF4-FFF2-40B4-BE49-F238E27FC236}">
                  <a16:creationId xmlns:a16="http://schemas.microsoft.com/office/drawing/2014/main" id="{0285E106-F3E9-4F41-8CD1-9855DD7B793F}"/>
                </a:ext>
              </a:extLst>
            </p:cNvPr>
            <p:cNvSpPr/>
            <p:nvPr/>
          </p:nvSpPr>
          <p:spPr>
            <a:xfrm>
              <a:off x="5107001" y="6077210"/>
              <a:ext cx="1159201" cy="36004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 err="1">
                  <a:solidFill>
                    <a:schemeClr val="accent1">
                      <a:lumMod val="75000"/>
                    </a:schemeClr>
                  </a:solidFill>
                  <a:latin typeface="Minion Pro" pitchFamily="18" charset="0"/>
                </a:rPr>
                <a:t>Others</a:t>
              </a:r>
              <a:endPara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endParaRPr>
            </a:p>
          </p:txBody>
        </p:sp>
        <p:sp>
          <p:nvSpPr>
            <p:cNvPr id="135" name="TekstSylinder 134">
              <a:extLst>
                <a:ext uri="{FF2B5EF4-FFF2-40B4-BE49-F238E27FC236}">
                  <a16:creationId xmlns:a16="http://schemas.microsoft.com/office/drawing/2014/main" id="{D0A65DEE-330B-4AD9-B05D-0790C54DE1AE}"/>
                </a:ext>
              </a:extLst>
            </p:cNvPr>
            <p:cNvSpPr txBox="1"/>
            <p:nvPr/>
          </p:nvSpPr>
          <p:spPr>
            <a:xfrm>
              <a:off x="5033837" y="5168227"/>
              <a:ext cx="13055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 dirty="0">
                  <a:latin typeface="Minion Pro" pitchFamily="18" charset="0"/>
                </a:rPr>
                <a:t>Berikede data</a:t>
              </a:r>
              <a:endParaRPr lang="nb-NO" sz="1600" b="1" dirty="0">
                <a:latin typeface="Minion Pro" pitchFamily="18" charset="0"/>
              </a:endParaRPr>
            </a:p>
          </p:txBody>
        </p:sp>
        <p:sp>
          <p:nvSpPr>
            <p:cNvPr id="136" name="Rektangel 135">
              <a:extLst>
                <a:ext uri="{FF2B5EF4-FFF2-40B4-BE49-F238E27FC236}">
                  <a16:creationId xmlns:a16="http://schemas.microsoft.com/office/drawing/2014/main" id="{F2C449E9-E2E1-478E-AF22-4B0D144CC0EF}"/>
                </a:ext>
              </a:extLst>
            </p:cNvPr>
            <p:cNvSpPr/>
            <p:nvPr/>
          </p:nvSpPr>
          <p:spPr>
            <a:xfrm>
              <a:off x="5030450" y="5148083"/>
              <a:ext cx="1305525" cy="13571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37" name="Kort 56">
              <a:extLst>
                <a:ext uri="{FF2B5EF4-FFF2-40B4-BE49-F238E27FC236}">
                  <a16:creationId xmlns:a16="http://schemas.microsoft.com/office/drawing/2014/main" id="{A53BF2DC-76E1-4E7B-879D-8C9DE2EC0764}"/>
                </a:ext>
              </a:extLst>
            </p:cNvPr>
            <p:cNvSpPr/>
            <p:nvPr/>
          </p:nvSpPr>
          <p:spPr>
            <a:xfrm>
              <a:off x="8956140" y="2716639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138" name="Kort 56">
              <a:extLst>
                <a:ext uri="{FF2B5EF4-FFF2-40B4-BE49-F238E27FC236}">
                  <a16:creationId xmlns:a16="http://schemas.microsoft.com/office/drawing/2014/main" id="{2CA49C4C-6892-4F62-954A-3312CE4CD6E7}"/>
                </a:ext>
              </a:extLst>
            </p:cNvPr>
            <p:cNvSpPr/>
            <p:nvPr/>
          </p:nvSpPr>
          <p:spPr>
            <a:xfrm>
              <a:off x="8956140" y="2143185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139" name="Kort 56">
              <a:extLst>
                <a:ext uri="{FF2B5EF4-FFF2-40B4-BE49-F238E27FC236}">
                  <a16:creationId xmlns:a16="http://schemas.microsoft.com/office/drawing/2014/main" id="{38FAE408-D59F-4A3E-97BA-D6A779574599}"/>
                </a:ext>
              </a:extLst>
            </p:cNvPr>
            <p:cNvSpPr/>
            <p:nvPr/>
          </p:nvSpPr>
          <p:spPr>
            <a:xfrm>
              <a:off x="8956140" y="3290093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F390624A-FCF9-483A-99BE-28E095AB4353}"/>
              </a:ext>
            </a:extLst>
          </p:cNvPr>
          <p:cNvSpPr/>
          <p:nvPr/>
        </p:nvSpPr>
        <p:spPr>
          <a:xfrm>
            <a:off x="8995317" y="1873405"/>
            <a:ext cx="892098" cy="277879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2000" b="1" dirty="0">
                <a:solidFill>
                  <a:srgbClr val="00B050"/>
                </a:solidFill>
              </a:rPr>
              <a:t>Tools and </a:t>
            </a:r>
            <a:r>
              <a:rPr lang="nb-NO" sz="2000" b="1" dirty="0" err="1">
                <a:solidFill>
                  <a:srgbClr val="00B050"/>
                </a:solidFill>
              </a:rPr>
              <a:t>methods</a:t>
            </a:r>
            <a:endParaRPr lang="nb-NO" sz="2000" b="1" dirty="0">
              <a:solidFill>
                <a:srgbClr val="00B050"/>
              </a:solidFill>
            </a:endParaRPr>
          </a:p>
        </p:txBody>
      </p:sp>
      <p:sp>
        <p:nvSpPr>
          <p:cNvPr id="142" name="Rektangel 141">
            <a:extLst>
              <a:ext uri="{FF2B5EF4-FFF2-40B4-BE49-F238E27FC236}">
                <a16:creationId xmlns:a16="http://schemas.microsoft.com/office/drawing/2014/main" id="{EBC4080C-70EA-4C95-8C25-2315DE19779B}"/>
              </a:ext>
            </a:extLst>
          </p:cNvPr>
          <p:cNvSpPr/>
          <p:nvPr/>
        </p:nvSpPr>
        <p:spPr>
          <a:xfrm>
            <a:off x="10116223" y="1873404"/>
            <a:ext cx="892098" cy="277879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Analysis and reports</a:t>
            </a:r>
          </a:p>
        </p:txBody>
      </p:sp>
      <p:sp>
        <p:nvSpPr>
          <p:cNvPr id="14" name="Trapes 13">
            <a:extLst>
              <a:ext uri="{FF2B5EF4-FFF2-40B4-BE49-F238E27FC236}">
                <a16:creationId xmlns:a16="http://schemas.microsoft.com/office/drawing/2014/main" id="{76DAE531-C5EB-4500-AFF8-23ADB0B8DA46}"/>
              </a:ext>
            </a:extLst>
          </p:cNvPr>
          <p:cNvSpPr/>
          <p:nvPr/>
        </p:nvSpPr>
        <p:spPr>
          <a:xfrm rot="16200000">
            <a:off x="9991435" y="2907660"/>
            <a:ext cx="3204512" cy="71312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nb-NO" dirty="0"/>
          </a:p>
        </p:txBody>
      </p:sp>
      <p:sp>
        <p:nvSpPr>
          <p:cNvPr id="143" name="Rektangel 142">
            <a:extLst>
              <a:ext uri="{FF2B5EF4-FFF2-40B4-BE49-F238E27FC236}">
                <a16:creationId xmlns:a16="http://schemas.microsoft.com/office/drawing/2014/main" id="{15F01456-F701-48C4-862C-017117065A59}"/>
              </a:ext>
            </a:extLst>
          </p:cNvPr>
          <p:cNvSpPr/>
          <p:nvPr/>
        </p:nvSpPr>
        <p:spPr>
          <a:xfrm>
            <a:off x="11162789" y="1872667"/>
            <a:ext cx="892098" cy="277879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2000" b="1" dirty="0" err="1">
                <a:solidFill>
                  <a:schemeClr val="bg1"/>
                </a:solidFill>
              </a:rPr>
              <a:t>Disclosure</a:t>
            </a:r>
            <a:endParaRPr lang="nb-NO" sz="2000" b="1" dirty="0">
              <a:solidFill>
                <a:schemeClr val="bg1"/>
              </a:solidFill>
            </a:endParaRPr>
          </a:p>
        </p:txBody>
      </p:sp>
      <p:sp>
        <p:nvSpPr>
          <p:cNvPr id="47" name="TekstSylinder 46">
            <a:extLst>
              <a:ext uri="{FF2B5EF4-FFF2-40B4-BE49-F238E27FC236}">
                <a16:creationId xmlns:a16="http://schemas.microsoft.com/office/drawing/2014/main" id="{B6E47F4D-E4D1-4303-AE1C-D9ADDA339F80}"/>
              </a:ext>
            </a:extLst>
          </p:cNvPr>
          <p:cNvSpPr txBox="1"/>
          <p:nvPr/>
        </p:nvSpPr>
        <p:spPr>
          <a:xfrm rot="640299">
            <a:off x="3943615" y="4467328"/>
            <a:ext cx="231578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b-NO" sz="2400" dirty="0">
                <a:solidFill>
                  <a:srgbClr val="FF0000"/>
                </a:solidFill>
              </a:rPr>
              <a:t>Profit </a:t>
            </a:r>
            <a:r>
              <a:rPr lang="nb-NO" sz="2400" dirty="0" err="1">
                <a:solidFill>
                  <a:srgbClr val="FF0000"/>
                </a:solidFill>
              </a:rPr>
              <a:t>realization</a:t>
            </a:r>
            <a:endParaRPr lang="nb-NO" sz="2400" dirty="0">
              <a:solidFill>
                <a:srgbClr val="FF0000"/>
              </a:solidFill>
            </a:endParaRPr>
          </a:p>
        </p:txBody>
      </p:sp>
      <p:cxnSp>
        <p:nvCxnSpPr>
          <p:cNvPr id="48" name="Rett pilkobling 47">
            <a:extLst>
              <a:ext uri="{FF2B5EF4-FFF2-40B4-BE49-F238E27FC236}">
                <a16:creationId xmlns:a16="http://schemas.microsoft.com/office/drawing/2014/main" id="{17D0AD22-12BA-4312-AE93-1A6C47711DA7}"/>
              </a:ext>
            </a:extLst>
          </p:cNvPr>
          <p:cNvCxnSpPr>
            <a:cxnSpLocks/>
          </p:cNvCxnSpPr>
          <p:nvPr/>
        </p:nvCxnSpPr>
        <p:spPr>
          <a:xfrm flipH="1" flipV="1">
            <a:off x="3968791" y="4105009"/>
            <a:ext cx="503639" cy="32873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Sylinder 50">
            <a:extLst>
              <a:ext uri="{FF2B5EF4-FFF2-40B4-BE49-F238E27FC236}">
                <a16:creationId xmlns:a16="http://schemas.microsoft.com/office/drawing/2014/main" id="{8B3675EB-29F0-40EC-9159-B8975A56BDD3}"/>
              </a:ext>
            </a:extLst>
          </p:cNvPr>
          <p:cNvSpPr txBox="1"/>
          <p:nvPr/>
        </p:nvSpPr>
        <p:spPr>
          <a:xfrm>
            <a:off x="7023884" y="769146"/>
            <a:ext cx="3886455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C000"/>
                </a:solidFill>
              </a:rPr>
              <a:t>Data base schema from Karolinska </a:t>
            </a:r>
            <a:r>
              <a:rPr lang="en-GB" sz="2400" dirty="0" err="1">
                <a:solidFill>
                  <a:srgbClr val="FFC000"/>
                </a:solidFill>
              </a:rPr>
              <a:t>Institutet</a:t>
            </a:r>
            <a:endParaRPr lang="en-GB" sz="2400" dirty="0">
              <a:solidFill>
                <a:srgbClr val="FFC000"/>
              </a:solidFill>
            </a:endParaRPr>
          </a:p>
        </p:txBody>
      </p:sp>
      <p:cxnSp>
        <p:nvCxnSpPr>
          <p:cNvPr id="52" name="Rett pilkobling 51">
            <a:extLst>
              <a:ext uri="{FF2B5EF4-FFF2-40B4-BE49-F238E27FC236}">
                <a16:creationId xmlns:a16="http://schemas.microsoft.com/office/drawing/2014/main" id="{B0D3C75E-E2F0-4B3F-99AA-0A81182B01D4}"/>
              </a:ext>
            </a:extLst>
          </p:cNvPr>
          <p:cNvCxnSpPr>
            <a:cxnSpLocks/>
          </p:cNvCxnSpPr>
          <p:nvPr/>
        </p:nvCxnSpPr>
        <p:spPr>
          <a:xfrm flipH="1">
            <a:off x="5723438" y="1189756"/>
            <a:ext cx="1286145" cy="145590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Sylinder 54">
            <a:extLst>
              <a:ext uri="{FF2B5EF4-FFF2-40B4-BE49-F238E27FC236}">
                <a16:creationId xmlns:a16="http://schemas.microsoft.com/office/drawing/2014/main" id="{1FA8B184-1B38-49A6-BC1F-C7913D9C5203}"/>
              </a:ext>
            </a:extLst>
          </p:cNvPr>
          <p:cNvSpPr txBox="1"/>
          <p:nvPr/>
        </p:nvSpPr>
        <p:spPr>
          <a:xfrm>
            <a:off x="65480" y="554849"/>
            <a:ext cx="3373113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C000"/>
                </a:solidFill>
              </a:rPr>
              <a:t>Import script from Karolinska </a:t>
            </a:r>
            <a:r>
              <a:rPr lang="en-GB" sz="2400" dirty="0" err="1">
                <a:solidFill>
                  <a:srgbClr val="FFC000"/>
                </a:solidFill>
              </a:rPr>
              <a:t>Institutet</a:t>
            </a:r>
            <a:endParaRPr lang="en-GB" sz="2400" dirty="0">
              <a:solidFill>
                <a:srgbClr val="FFC000"/>
              </a:solidFill>
            </a:endParaRPr>
          </a:p>
        </p:txBody>
      </p:sp>
      <p:cxnSp>
        <p:nvCxnSpPr>
          <p:cNvPr id="56" name="Rett pilkobling 55">
            <a:extLst>
              <a:ext uri="{FF2B5EF4-FFF2-40B4-BE49-F238E27FC236}">
                <a16:creationId xmlns:a16="http://schemas.microsoft.com/office/drawing/2014/main" id="{6A7C7C41-B302-451C-9FE3-5C8D2815B932}"/>
              </a:ext>
            </a:extLst>
          </p:cNvPr>
          <p:cNvCxnSpPr>
            <a:cxnSpLocks/>
          </p:cNvCxnSpPr>
          <p:nvPr/>
        </p:nvCxnSpPr>
        <p:spPr>
          <a:xfrm>
            <a:off x="1763585" y="1470371"/>
            <a:ext cx="879053" cy="130696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Sylinder 57">
            <a:extLst>
              <a:ext uri="{FF2B5EF4-FFF2-40B4-BE49-F238E27FC236}">
                <a16:creationId xmlns:a16="http://schemas.microsoft.com/office/drawing/2014/main" id="{338276C4-542E-4625-9BD0-5550367E7A6E}"/>
              </a:ext>
            </a:extLst>
          </p:cNvPr>
          <p:cNvSpPr txBox="1"/>
          <p:nvPr/>
        </p:nvSpPr>
        <p:spPr>
          <a:xfrm>
            <a:off x="8873949" y="5380040"/>
            <a:ext cx="3886455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B050"/>
                </a:solidFill>
              </a:rPr>
              <a:t>R-script from institutions</a:t>
            </a:r>
          </a:p>
        </p:txBody>
      </p:sp>
      <p:cxnSp>
        <p:nvCxnSpPr>
          <p:cNvPr id="59" name="Rett pilkobling 58">
            <a:extLst>
              <a:ext uri="{FF2B5EF4-FFF2-40B4-BE49-F238E27FC236}">
                <a16:creationId xmlns:a16="http://schemas.microsoft.com/office/drawing/2014/main" id="{818E2530-A84E-4A85-980C-36F1470C1A92}"/>
              </a:ext>
            </a:extLst>
          </p:cNvPr>
          <p:cNvCxnSpPr>
            <a:cxnSpLocks/>
            <a:endCxn id="10" idx="2"/>
          </p:cNvCxnSpPr>
          <p:nvPr/>
        </p:nvCxnSpPr>
        <p:spPr>
          <a:xfrm flipH="1" flipV="1">
            <a:off x="9441366" y="4652198"/>
            <a:ext cx="358592" cy="72462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kstSylinder 64">
            <a:extLst>
              <a:ext uri="{FF2B5EF4-FFF2-40B4-BE49-F238E27FC236}">
                <a16:creationId xmlns:a16="http://schemas.microsoft.com/office/drawing/2014/main" id="{022BAB5D-5D65-4FE2-B3C2-3C65024A9241}"/>
              </a:ext>
            </a:extLst>
          </p:cNvPr>
          <p:cNvSpPr txBox="1"/>
          <p:nvPr/>
        </p:nvSpPr>
        <p:spPr>
          <a:xfrm>
            <a:off x="6227791" y="6166759"/>
            <a:ext cx="3178996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NIB “stops” here</a:t>
            </a:r>
          </a:p>
        </p:txBody>
      </p:sp>
      <p:cxnSp>
        <p:nvCxnSpPr>
          <p:cNvPr id="66" name="Rett pilkobling 65">
            <a:extLst>
              <a:ext uri="{FF2B5EF4-FFF2-40B4-BE49-F238E27FC236}">
                <a16:creationId xmlns:a16="http://schemas.microsoft.com/office/drawing/2014/main" id="{5004BA27-441C-4D0E-9488-6F15181570D5}"/>
              </a:ext>
            </a:extLst>
          </p:cNvPr>
          <p:cNvCxnSpPr>
            <a:cxnSpLocks/>
          </p:cNvCxnSpPr>
          <p:nvPr/>
        </p:nvCxnSpPr>
        <p:spPr>
          <a:xfrm>
            <a:off x="8401515" y="6384193"/>
            <a:ext cx="315873" cy="13398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36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1" grpId="0"/>
      <p:bldP spid="55" grpId="0"/>
      <p:bldP spid="58" grpId="0"/>
      <p:bldP spid="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E0FD55-14DC-4106-A8F9-708B7D507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33AE87-C047-4A1F-AC46-18C3A67AC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  <a:p>
            <a:r>
              <a:rPr lang="en-GB" dirty="0"/>
              <a:t>Why NIB</a:t>
            </a:r>
          </a:p>
          <a:p>
            <a:r>
              <a:rPr lang="en-GB" dirty="0"/>
              <a:t>What is NIB</a:t>
            </a:r>
          </a:p>
          <a:p>
            <a:r>
              <a:rPr lang="en-GB" dirty="0"/>
              <a:t>The NIB consortium</a:t>
            </a:r>
          </a:p>
          <a:p>
            <a:r>
              <a:rPr lang="en-GB" dirty="0"/>
              <a:t>Financing</a:t>
            </a:r>
          </a:p>
          <a:p>
            <a:r>
              <a:rPr lang="en-GB" dirty="0"/>
              <a:t>Acquisition of bibliometric data</a:t>
            </a:r>
          </a:p>
          <a:p>
            <a:r>
              <a:rPr lang="en-GB" dirty="0"/>
              <a:t>Use of free software and sharing – networking</a:t>
            </a:r>
          </a:p>
        </p:txBody>
      </p:sp>
    </p:spTree>
    <p:extLst>
      <p:ext uri="{BB962C8B-B14F-4D97-AF65-F5344CB8AC3E}">
        <p14:creationId xmlns:p14="http://schemas.microsoft.com/office/powerpoint/2010/main" val="104118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81200" y="44624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/>
              <a:t>NIB</a:t>
            </a:r>
          </a:p>
        </p:txBody>
      </p:sp>
      <p:sp>
        <p:nvSpPr>
          <p:cNvPr id="103" name="Pil ned 31">
            <a:extLst>
              <a:ext uri="{FF2B5EF4-FFF2-40B4-BE49-F238E27FC236}">
                <a16:creationId xmlns:a16="http://schemas.microsoft.com/office/drawing/2014/main" id="{E6AADC5F-A2B7-471B-B152-79BC06297337}"/>
              </a:ext>
            </a:extLst>
          </p:cNvPr>
          <p:cNvSpPr/>
          <p:nvPr/>
        </p:nvSpPr>
        <p:spPr>
          <a:xfrm rot="18399739">
            <a:off x="5774111" y="3937353"/>
            <a:ext cx="318342" cy="1003622"/>
          </a:xfrm>
          <a:prstGeom prst="downArrow">
            <a:avLst>
              <a:gd name="adj1" fmla="val 38748"/>
              <a:gd name="adj2" fmla="val 46044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4" name="Pil ned 30">
            <a:extLst>
              <a:ext uri="{FF2B5EF4-FFF2-40B4-BE49-F238E27FC236}">
                <a16:creationId xmlns:a16="http://schemas.microsoft.com/office/drawing/2014/main" id="{4871B0CA-DA2F-4569-A90F-8FA9EB9504AC}"/>
              </a:ext>
            </a:extLst>
          </p:cNvPr>
          <p:cNvSpPr/>
          <p:nvPr/>
        </p:nvSpPr>
        <p:spPr>
          <a:xfrm rot="16200000">
            <a:off x="5793069" y="3035583"/>
            <a:ext cx="318342" cy="756437"/>
          </a:xfrm>
          <a:prstGeom prst="downArrow">
            <a:avLst>
              <a:gd name="adj1" fmla="val 38748"/>
              <a:gd name="adj2" fmla="val 46044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5" name="Sylinder 104">
            <a:extLst>
              <a:ext uri="{FF2B5EF4-FFF2-40B4-BE49-F238E27FC236}">
                <a16:creationId xmlns:a16="http://schemas.microsoft.com/office/drawing/2014/main" id="{F0845066-0C7D-4AAB-A74F-C97C578EE74F}"/>
              </a:ext>
            </a:extLst>
          </p:cNvPr>
          <p:cNvSpPr/>
          <p:nvPr/>
        </p:nvSpPr>
        <p:spPr>
          <a:xfrm>
            <a:off x="4878731" y="2702636"/>
            <a:ext cx="864096" cy="1663386"/>
          </a:xfrm>
          <a:prstGeom prst="can">
            <a:avLst/>
          </a:prstGeom>
          <a:solidFill>
            <a:srgbClr val="FFFF66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>
                <a:solidFill>
                  <a:schemeClr val="tx1"/>
                </a:solidFill>
                <a:latin typeface="Minion Pro" pitchFamily="18" charset="0"/>
              </a:rPr>
              <a:t>NIB server</a:t>
            </a:r>
          </a:p>
        </p:txBody>
      </p:sp>
      <p:grpSp>
        <p:nvGrpSpPr>
          <p:cNvPr id="106" name="Gruppe 105">
            <a:extLst>
              <a:ext uri="{FF2B5EF4-FFF2-40B4-BE49-F238E27FC236}">
                <a16:creationId xmlns:a16="http://schemas.microsoft.com/office/drawing/2014/main" id="{AA7C2019-624E-4C3A-BA2F-6D4FBBAC0191}"/>
              </a:ext>
            </a:extLst>
          </p:cNvPr>
          <p:cNvGrpSpPr/>
          <p:nvPr/>
        </p:nvGrpSpPr>
        <p:grpSpPr>
          <a:xfrm>
            <a:off x="1907312" y="2367858"/>
            <a:ext cx="2601710" cy="2304199"/>
            <a:chOff x="2051720" y="2420888"/>
            <a:chExt cx="2736304" cy="2520280"/>
          </a:xfrm>
        </p:grpSpPr>
        <p:sp>
          <p:nvSpPr>
            <p:cNvPr id="140" name="Rombe 139">
              <a:extLst>
                <a:ext uri="{FF2B5EF4-FFF2-40B4-BE49-F238E27FC236}">
                  <a16:creationId xmlns:a16="http://schemas.microsoft.com/office/drawing/2014/main" id="{B378292D-247A-4E3F-B63A-C4E1C076097A}"/>
                </a:ext>
              </a:extLst>
            </p:cNvPr>
            <p:cNvSpPr/>
            <p:nvPr/>
          </p:nvSpPr>
          <p:spPr>
            <a:xfrm>
              <a:off x="2051720" y="2420888"/>
              <a:ext cx="2736304" cy="2520280"/>
            </a:xfrm>
            <a:prstGeom prst="diamond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41" name="TekstSylinder 140">
              <a:extLst>
                <a:ext uri="{FF2B5EF4-FFF2-40B4-BE49-F238E27FC236}">
                  <a16:creationId xmlns:a16="http://schemas.microsoft.com/office/drawing/2014/main" id="{00AD54BC-FB9D-4DCB-97D5-D7F36D449D89}"/>
                </a:ext>
              </a:extLst>
            </p:cNvPr>
            <p:cNvSpPr txBox="1"/>
            <p:nvPr/>
          </p:nvSpPr>
          <p:spPr>
            <a:xfrm>
              <a:off x="2072130" y="3481349"/>
              <a:ext cx="2689956" cy="4039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nb-NO" b="1" dirty="0" err="1">
                  <a:solidFill>
                    <a:srgbClr val="FF0000"/>
                  </a:solidFill>
                  <a:latin typeface="Minion Pro" pitchFamily="18" charset="0"/>
                </a:rPr>
                <a:t>Qualifying</a:t>
              </a:r>
              <a:r>
                <a:rPr lang="nb-NO" b="1" dirty="0">
                  <a:solidFill>
                    <a:srgbClr val="FF0000"/>
                  </a:solidFill>
                  <a:latin typeface="Minion Pro" pitchFamily="18" charset="0"/>
                </a:rPr>
                <a:t> </a:t>
              </a:r>
              <a:r>
                <a:rPr lang="nb-NO" b="1" dirty="0" err="1">
                  <a:solidFill>
                    <a:srgbClr val="FF0000"/>
                  </a:solidFill>
                  <a:latin typeface="Minion Pro" pitchFamily="18" charset="0"/>
                </a:rPr>
                <a:t>of</a:t>
              </a:r>
              <a:r>
                <a:rPr lang="nb-NO" b="1" dirty="0">
                  <a:solidFill>
                    <a:srgbClr val="FF0000"/>
                  </a:solidFill>
                  <a:latin typeface="Minion Pro" pitchFamily="18" charset="0"/>
                </a:rPr>
                <a:t> data</a:t>
              </a:r>
            </a:p>
          </p:txBody>
        </p:sp>
      </p:grpSp>
      <p:sp>
        <p:nvSpPr>
          <p:cNvPr id="107" name="Forhåndsdefinert prosess 106">
            <a:extLst>
              <a:ext uri="{FF2B5EF4-FFF2-40B4-BE49-F238E27FC236}">
                <a16:creationId xmlns:a16="http://schemas.microsoft.com/office/drawing/2014/main" id="{96DB96BA-BB5A-4EAF-B129-1E6107B7DCBA}"/>
              </a:ext>
            </a:extLst>
          </p:cNvPr>
          <p:cNvSpPr/>
          <p:nvPr/>
        </p:nvSpPr>
        <p:spPr>
          <a:xfrm>
            <a:off x="4482063" y="1508076"/>
            <a:ext cx="1620804" cy="586093"/>
          </a:xfrm>
          <a:prstGeom prst="flowChartPredefinedProcess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>
                <a:solidFill>
                  <a:schemeClr val="tx1"/>
                </a:solidFill>
              </a:rPr>
              <a:t>Specialized</a:t>
            </a:r>
            <a:r>
              <a:rPr lang="nb-NO" sz="1400" dirty="0">
                <a:solidFill>
                  <a:schemeClr val="tx1"/>
                </a:solidFill>
              </a:rPr>
              <a:t> </a:t>
            </a:r>
            <a:r>
              <a:rPr lang="nb-NO" sz="1400" dirty="0" err="1">
                <a:solidFill>
                  <a:schemeClr val="tx1"/>
                </a:solidFill>
              </a:rPr>
              <a:t>procedure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08" name="Sylinder 107">
            <a:extLst>
              <a:ext uri="{FF2B5EF4-FFF2-40B4-BE49-F238E27FC236}">
                <a16:creationId xmlns:a16="http://schemas.microsoft.com/office/drawing/2014/main" id="{D2A9EAED-28A4-494A-9B6C-430EE7B84A7C}"/>
              </a:ext>
            </a:extLst>
          </p:cNvPr>
          <p:cNvSpPr/>
          <p:nvPr/>
        </p:nvSpPr>
        <p:spPr>
          <a:xfrm>
            <a:off x="6347488" y="2132631"/>
            <a:ext cx="783448" cy="2301113"/>
          </a:xfrm>
          <a:prstGeom prst="ca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tx1"/>
                </a:solidFill>
                <a:latin typeface="Minion Pro" pitchFamily="18" charset="0"/>
              </a:rPr>
              <a:t>FTP server</a:t>
            </a:r>
          </a:p>
        </p:txBody>
      </p:sp>
      <p:sp>
        <p:nvSpPr>
          <p:cNvPr id="109" name="Sylinder 108">
            <a:extLst>
              <a:ext uri="{FF2B5EF4-FFF2-40B4-BE49-F238E27FC236}">
                <a16:creationId xmlns:a16="http://schemas.microsoft.com/office/drawing/2014/main" id="{99D6BAFE-D465-4F4C-8E50-C58265EEC07E}"/>
              </a:ext>
            </a:extLst>
          </p:cNvPr>
          <p:cNvSpPr/>
          <p:nvPr/>
        </p:nvSpPr>
        <p:spPr>
          <a:xfrm>
            <a:off x="6327224" y="4652197"/>
            <a:ext cx="783448" cy="878556"/>
          </a:xfrm>
          <a:prstGeom prst="ca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tx1"/>
                </a:solidFill>
                <a:latin typeface="Minion Pro" pitchFamily="18" charset="0"/>
              </a:rPr>
              <a:t>Open</a:t>
            </a:r>
          </a:p>
          <a:p>
            <a:pPr algn="ctr"/>
            <a:r>
              <a:rPr lang="nb-NO" sz="1400" b="1" dirty="0">
                <a:solidFill>
                  <a:schemeClr val="tx1"/>
                </a:solidFill>
                <a:latin typeface="Minion Pro" pitchFamily="18" charset="0"/>
              </a:rPr>
              <a:t>server</a:t>
            </a:r>
          </a:p>
        </p:txBody>
      </p:sp>
      <p:sp>
        <p:nvSpPr>
          <p:cNvPr id="110" name="Pil høyre 24">
            <a:extLst>
              <a:ext uri="{FF2B5EF4-FFF2-40B4-BE49-F238E27FC236}">
                <a16:creationId xmlns:a16="http://schemas.microsoft.com/office/drawing/2014/main" id="{A9FF4847-830E-4918-ADF3-7678F77AE99C}"/>
              </a:ext>
            </a:extLst>
          </p:cNvPr>
          <p:cNvSpPr/>
          <p:nvPr/>
        </p:nvSpPr>
        <p:spPr>
          <a:xfrm>
            <a:off x="1619281" y="2971410"/>
            <a:ext cx="231843" cy="1125839"/>
          </a:xfrm>
          <a:prstGeom prst="rightArrow">
            <a:avLst>
              <a:gd name="adj1" fmla="val 30700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1" name="Pil høyre 25">
            <a:extLst>
              <a:ext uri="{FF2B5EF4-FFF2-40B4-BE49-F238E27FC236}">
                <a16:creationId xmlns:a16="http://schemas.microsoft.com/office/drawing/2014/main" id="{BFCAB59A-DC16-4DF9-BE78-E7361B51658E}"/>
              </a:ext>
            </a:extLst>
          </p:cNvPr>
          <p:cNvSpPr/>
          <p:nvPr/>
        </p:nvSpPr>
        <p:spPr>
          <a:xfrm>
            <a:off x="4571609" y="2957037"/>
            <a:ext cx="231843" cy="1125839"/>
          </a:xfrm>
          <a:prstGeom prst="rightArrow">
            <a:avLst>
              <a:gd name="adj1" fmla="val 30700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2" name="Pil opp og ned 27">
            <a:extLst>
              <a:ext uri="{FF2B5EF4-FFF2-40B4-BE49-F238E27FC236}">
                <a16:creationId xmlns:a16="http://schemas.microsoft.com/office/drawing/2014/main" id="{A5983601-70BA-4476-A0AD-973D19ACBFDF}"/>
              </a:ext>
            </a:extLst>
          </p:cNvPr>
          <p:cNvSpPr/>
          <p:nvPr/>
        </p:nvSpPr>
        <p:spPr>
          <a:xfrm>
            <a:off x="5211159" y="2132631"/>
            <a:ext cx="171629" cy="554462"/>
          </a:xfrm>
          <a:prstGeom prst="upDownArrow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3" name="Parallellogram 112">
            <a:extLst>
              <a:ext uri="{FF2B5EF4-FFF2-40B4-BE49-F238E27FC236}">
                <a16:creationId xmlns:a16="http://schemas.microsoft.com/office/drawing/2014/main" id="{EE3F9E64-F4AA-49EF-B540-17A257D429B6}"/>
              </a:ext>
            </a:extLst>
          </p:cNvPr>
          <p:cNvSpPr/>
          <p:nvPr/>
        </p:nvSpPr>
        <p:spPr>
          <a:xfrm>
            <a:off x="341603" y="2094169"/>
            <a:ext cx="1136756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WOS</a:t>
            </a:r>
          </a:p>
        </p:txBody>
      </p:sp>
      <p:sp>
        <p:nvSpPr>
          <p:cNvPr id="114" name="TekstSylinder 113">
            <a:extLst>
              <a:ext uri="{FF2B5EF4-FFF2-40B4-BE49-F238E27FC236}">
                <a16:creationId xmlns:a16="http://schemas.microsoft.com/office/drawing/2014/main" id="{34A94DD7-F869-4D66-A854-EF0ABD378F16}"/>
              </a:ext>
            </a:extLst>
          </p:cNvPr>
          <p:cNvSpPr txBox="1"/>
          <p:nvPr/>
        </p:nvSpPr>
        <p:spPr>
          <a:xfrm>
            <a:off x="316063" y="1626118"/>
            <a:ext cx="1162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>
                <a:latin typeface="Minion Pro" pitchFamily="18" charset="0"/>
              </a:rPr>
              <a:t>Data</a:t>
            </a:r>
          </a:p>
        </p:txBody>
      </p:sp>
      <p:sp>
        <p:nvSpPr>
          <p:cNvPr id="115" name="Parallellogram 114">
            <a:extLst>
              <a:ext uri="{FF2B5EF4-FFF2-40B4-BE49-F238E27FC236}">
                <a16:creationId xmlns:a16="http://schemas.microsoft.com/office/drawing/2014/main" id="{B2B6F0EB-4E79-43CD-AC55-B733F4D10846}"/>
              </a:ext>
            </a:extLst>
          </p:cNvPr>
          <p:cNvSpPr/>
          <p:nvPr/>
        </p:nvSpPr>
        <p:spPr>
          <a:xfrm>
            <a:off x="316064" y="2648631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err="1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Crossref</a:t>
            </a:r>
            <a:endParaRPr lang="nb-NO" sz="1400" b="1" dirty="0">
              <a:solidFill>
                <a:schemeClr val="accent1">
                  <a:lumMod val="75000"/>
                </a:schemeClr>
              </a:solidFill>
              <a:latin typeface="Minion Pro" pitchFamily="18" charset="0"/>
            </a:endParaRPr>
          </a:p>
        </p:txBody>
      </p:sp>
      <p:sp>
        <p:nvSpPr>
          <p:cNvPr id="116" name="Parallellogram 115">
            <a:extLst>
              <a:ext uri="{FF2B5EF4-FFF2-40B4-BE49-F238E27FC236}">
                <a16:creationId xmlns:a16="http://schemas.microsoft.com/office/drawing/2014/main" id="{65E3601C-192F-47E2-A6F4-E9AD76907298}"/>
              </a:ext>
            </a:extLst>
          </p:cNvPr>
          <p:cNvSpPr/>
          <p:nvPr/>
        </p:nvSpPr>
        <p:spPr>
          <a:xfrm>
            <a:off x="316064" y="3203093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CRIStin</a:t>
            </a:r>
          </a:p>
        </p:txBody>
      </p:sp>
      <p:sp>
        <p:nvSpPr>
          <p:cNvPr id="117" name="Parallellogram 116">
            <a:extLst>
              <a:ext uri="{FF2B5EF4-FFF2-40B4-BE49-F238E27FC236}">
                <a16:creationId xmlns:a16="http://schemas.microsoft.com/office/drawing/2014/main" id="{D1A6934A-BEA5-430E-A55D-18CF9DFC22E7}"/>
              </a:ext>
            </a:extLst>
          </p:cNvPr>
          <p:cNvSpPr/>
          <p:nvPr/>
        </p:nvSpPr>
        <p:spPr>
          <a:xfrm>
            <a:off x="316064" y="3757555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PMC</a:t>
            </a:r>
          </a:p>
        </p:txBody>
      </p:sp>
      <p:sp>
        <p:nvSpPr>
          <p:cNvPr id="118" name="Parallellogram 117">
            <a:extLst>
              <a:ext uri="{FF2B5EF4-FFF2-40B4-BE49-F238E27FC236}">
                <a16:creationId xmlns:a16="http://schemas.microsoft.com/office/drawing/2014/main" id="{8C014BE5-4705-4B9A-908C-75F1D27FEBFD}"/>
              </a:ext>
            </a:extLst>
          </p:cNvPr>
          <p:cNvSpPr/>
          <p:nvPr/>
        </p:nvSpPr>
        <p:spPr>
          <a:xfrm>
            <a:off x="316064" y="4312017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err="1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Others</a:t>
            </a:r>
            <a:endParaRPr lang="nb-NO" sz="1400" b="1" dirty="0">
              <a:solidFill>
                <a:schemeClr val="accent1">
                  <a:lumMod val="75000"/>
                </a:schemeClr>
              </a:solidFill>
              <a:latin typeface="Minion Pro" pitchFamily="18" charset="0"/>
            </a:endParaRPr>
          </a:p>
        </p:txBody>
      </p:sp>
      <p:sp>
        <p:nvSpPr>
          <p:cNvPr id="119" name="Rektangel 118">
            <a:extLst>
              <a:ext uri="{FF2B5EF4-FFF2-40B4-BE49-F238E27FC236}">
                <a16:creationId xmlns:a16="http://schemas.microsoft.com/office/drawing/2014/main" id="{7B320F64-08EC-4766-82D1-615C09A11222}"/>
              </a:ext>
            </a:extLst>
          </p:cNvPr>
          <p:cNvSpPr/>
          <p:nvPr/>
        </p:nvSpPr>
        <p:spPr>
          <a:xfrm>
            <a:off x="241748" y="1626117"/>
            <a:ext cx="1305525" cy="316835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0" name="TekstSylinder 119">
            <a:extLst>
              <a:ext uri="{FF2B5EF4-FFF2-40B4-BE49-F238E27FC236}">
                <a16:creationId xmlns:a16="http://schemas.microsoft.com/office/drawing/2014/main" id="{1FC3856B-9CB0-4631-A9BE-6454490821BC}"/>
              </a:ext>
            </a:extLst>
          </p:cNvPr>
          <p:cNvSpPr txBox="1"/>
          <p:nvPr/>
        </p:nvSpPr>
        <p:spPr>
          <a:xfrm>
            <a:off x="6709369" y="1621222"/>
            <a:ext cx="1162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 err="1">
                <a:latin typeface="Minion Pro" pitchFamily="18" charset="0"/>
              </a:rPr>
              <a:t>Analysisdata</a:t>
            </a:r>
            <a:endParaRPr lang="nb-NO" sz="1400" b="1" dirty="0">
              <a:latin typeface="Minion Pro" pitchFamily="18" charset="0"/>
            </a:endParaRPr>
          </a:p>
        </p:txBody>
      </p:sp>
      <p:sp>
        <p:nvSpPr>
          <p:cNvPr id="121" name="Manuell innmating 120">
            <a:extLst>
              <a:ext uri="{FF2B5EF4-FFF2-40B4-BE49-F238E27FC236}">
                <a16:creationId xmlns:a16="http://schemas.microsoft.com/office/drawing/2014/main" id="{466FE507-340B-4695-84FC-371F34E335E1}"/>
              </a:ext>
            </a:extLst>
          </p:cNvPr>
          <p:cNvSpPr/>
          <p:nvPr/>
        </p:nvSpPr>
        <p:spPr>
          <a:xfrm>
            <a:off x="2915425" y="1661965"/>
            <a:ext cx="1300855" cy="432204"/>
          </a:xfrm>
          <a:prstGeom prst="flowChartManualInpu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Data</a:t>
            </a:r>
          </a:p>
        </p:txBody>
      </p:sp>
      <p:cxnSp>
        <p:nvCxnSpPr>
          <p:cNvPr id="122" name="Rett pil 47">
            <a:extLst>
              <a:ext uri="{FF2B5EF4-FFF2-40B4-BE49-F238E27FC236}">
                <a16:creationId xmlns:a16="http://schemas.microsoft.com/office/drawing/2014/main" id="{F536BCA2-F8D6-45B9-8D7E-9B33D2FB69B0}"/>
              </a:ext>
            </a:extLst>
          </p:cNvPr>
          <p:cNvCxnSpPr/>
          <p:nvPr/>
        </p:nvCxnSpPr>
        <p:spPr>
          <a:xfrm>
            <a:off x="4216279" y="1988297"/>
            <a:ext cx="26578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kstSylinder 122">
            <a:extLst>
              <a:ext uri="{FF2B5EF4-FFF2-40B4-BE49-F238E27FC236}">
                <a16:creationId xmlns:a16="http://schemas.microsoft.com/office/drawing/2014/main" id="{F0C05644-FE83-4851-9156-6EC87BD77157}"/>
              </a:ext>
            </a:extLst>
          </p:cNvPr>
          <p:cNvSpPr txBox="1"/>
          <p:nvPr/>
        </p:nvSpPr>
        <p:spPr>
          <a:xfrm>
            <a:off x="3802949" y="1122062"/>
            <a:ext cx="1162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>
                <a:latin typeface="Minion Pro" pitchFamily="18" charset="0"/>
              </a:rPr>
              <a:t>Research</a:t>
            </a:r>
          </a:p>
        </p:txBody>
      </p:sp>
      <p:sp>
        <p:nvSpPr>
          <p:cNvPr id="124" name="Rektangel 123">
            <a:extLst>
              <a:ext uri="{FF2B5EF4-FFF2-40B4-BE49-F238E27FC236}">
                <a16:creationId xmlns:a16="http://schemas.microsoft.com/office/drawing/2014/main" id="{3A140743-666A-4D79-BB2F-5B09E53BAC49}"/>
              </a:ext>
            </a:extLst>
          </p:cNvPr>
          <p:cNvSpPr/>
          <p:nvPr/>
        </p:nvSpPr>
        <p:spPr>
          <a:xfrm>
            <a:off x="6227791" y="1614189"/>
            <a:ext cx="2448274" cy="396449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5" name="Rektangel 124">
            <a:extLst>
              <a:ext uri="{FF2B5EF4-FFF2-40B4-BE49-F238E27FC236}">
                <a16:creationId xmlns:a16="http://schemas.microsoft.com/office/drawing/2014/main" id="{1F929833-0A7E-4165-87D8-6298BEFEAB1D}"/>
              </a:ext>
            </a:extLst>
          </p:cNvPr>
          <p:cNvSpPr/>
          <p:nvPr/>
        </p:nvSpPr>
        <p:spPr>
          <a:xfrm>
            <a:off x="2790499" y="1114191"/>
            <a:ext cx="3437293" cy="111676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6" name="Pil høyre 53">
            <a:extLst>
              <a:ext uri="{FF2B5EF4-FFF2-40B4-BE49-F238E27FC236}">
                <a16:creationId xmlns:a16="http://schemas.microsoft.com/office/drawing/2014/main" id="{8160E572-7011-48DB-9E3F-366CF2F52684}"/>
              </a:ext>
            </a:extLst>
          </p:cNvPr>
          <p:cNvSpPr/>
          <p:nvPr/>
        </p:nvSpPr>
        <p:spPr>
          <a:xfrm rot="16200000">
            <a:off x="3065476" y="4329852"/>
            <a:ext cx="280161" cy="1125839"/>
          </a:xfrm>
          <a:prstGeom prst="rightArrow">
            <a:avLst>
              <a:gd name="adj1" fmla="val 30700"/>
              <a:gd name="adj2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7" name="Multidokument 126">
            <a:extLst>
              <a:ext uri="{FF2B5EF4-FFF2-40B4-BE49-F238E27FC236}">
                <a16:creationId xmlns:a16="http://schemas.microsoft.com/office/drawing/2014/main" id="{487E2200-EF12-4BD6-A8CD-745AF9D91C0F}"/>
              </a:ext>
            </a:extLst>
          </p:cNvPr>
          <p:cNvSpPr/>
          <p:nvPr/>
        </p:nvSpPr>
        <p:spPr>
          <a:xfrm>
            <a:off x="7288284" y="4714006"/>
            <a:ext cx="1303011" cy="796604"/>
          </a:xfrm>
          <a:prstGeom prst="flowChartMultidocumen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«Public» </a:t>
            </a:r>
            <a:r>
              <a:rPr lang="en-GB" sz="1400" dirty="0">
                <a:solidFill>
                  <a:schemeClr val="tx1"/>
                </a:solidFill>
              </a:rPr>
              <a:t>statistic</a:t>
            </a:r>
          </a:p>
        </p:txBody>
      </p:sp>
      <p:sp>
        <p:nvSpPr>
          <p:cNvPr id="128" name="Kort 56">
            <a:extLst>
              <a:ext uri="{FF2B5EF4-FFF2-40B4-BE49-F238E27FC236}">
                <a16:creationId xmlns:a16="http://schemas.microsoft.com/office/drawing/2014/main" id="{23127784-5847-483F-A8D2-CA357914470D}"/>
              </a:ext>
            </a:extLst>
          </p:cNvPr>
          <p:cNvSpPr/>
          <p:nvPr/>
        </p:nvSpPr>
        <p:spPr>
          <a:xfrm>
            <a:off x="7290516" y="3852992"/>
            <a:ext cx="1300778" cy="513030"/>
          </a:xfrm>
          <a:prstGeom prst="flowChartPunchedCar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Datasett</a:t>
            </a:r>
          </a:p>
        </p:txBody>
      </p:sp>
      <p:sp>
        <p:nvSpPr>
          <p:cNvPr id="129" name="Parallellogram 128">
            <a:extLst>
              <a:ext uri="{FF2B5EF4-FFF2-40B4-BE49-F238E27FC236}">
                <a16:creationId xmlns:a16="http://schemas.microsoft.com/office/drawing/2014/main" id="{89B58CF4-2C03-429E-A342-E285F76BACB4}"/>
              </a:ext>
            </a:extLst>
          </p:cNvPr>
          <p:cNvSpPr/>
          <p:nvPr/>
        </p:nvSpPr>
        <p:spPr>
          <a:xfrm>
            <a:off x="1823973" y="5512194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ORCID</a:t>
            </a:r>
          </a:p>
        </p:txBody>
      </p:sp>
      <p:sp>
        <p:nvSpPr>
          <p:cNvPr id="130" name="Parallellogram 129">
            <a:extLst>
              <a:ext uri="{FF2B5EF4-FFF2-40B4-BE49-F238E27FC236}">
                <a16:creationId xmlns:a16="http://schemas.microsoft.com/office/drawing/2014/main" id="{FE504A3C-0F9B-441F-B92A-08B5EF166220}"/>
              </a:ext>
            </a:extLst>
          </p:cNvPr>
          <p:cNvSpPr/>
          <p:nvPr/>
        </p:nvSpPr>
        <p:spPr>
          <a:xfrm>
            <a:off x="1823973" y="6066656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PID</a:t>
            </a:r>
          </a:p>
        </p:txBody>
      </p:sp>
      <p:sp>
        <p:nvSpPr>
          <p:cNvPr id="131" name="TekstSylinder 130">
            <a:extLst>
              <a:ext uri="{FF2B5EF4-FFF2-40B4-BE49-F238E27FC236}">
                <a16:creationId xmlns:a16="http://schemas.microsoft.com/office/drawing/2014/main" id="{475E8CD6-564F-4EFC-A890-ECED8CD8DF88}"/>
              </a:ext>
            </a:extLst>
          </p:cNvPr>
          <p:cNvSpPr txBox="1"/>
          <p:nvPr/>
        </p:nvSpPr>
        <p:spPr>
          <a:xfrm>
            <a:off x="1750809" y="5157673"/>
            <a:ext cx="1305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>
                <a:latin typeface="Minion Pro" pitchFamily="18" charset="0"/>
              </a:rPr>
              <a:t>Autoritetsdata</a:t>
            </a:r>
            <a:endParaRPr lang="nb-NO" sz="1600" b="1" dirty="0">
              <a:latin typeface="Minion Pro" pitchFamily="18" charset="0"/>
            </a:endParaRPr>
          </a:p>
        </p:txBody>
      </p:sp>
      <p:sp>
        <p:nvSpPr>
          <p:cNvPr id="132" name="Rektangel 131">
            <a:extLst>
              <a:ext uri="{FF2B5EF4-FFF2-40B4-BE49-F238E27FC236}">
                <a16:creationId xmlns:a16="http://schemas.microsoft.com/office/drawing/2014/main" id="{DE40DABA-9AD4-4BAD-A50B-38E73BC19221}"/>
              </a:ext>
            </a:extLst>
          </p:cNvPr>
          <p:cNvSpPr/>
          <p:nvPr/>
        </p:nvSpPr>
        <p:spPr>
          <a:xfrm>
            <a:off x="1747422" y="5137529"/>
            <a:ext cx="1305525" cy="135712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3" name="Parallellogram 132">
            <a:extLst>
              <a:ext uri="{FF2B5EF4-FFF2-40B4-BE49-F238E27FC236}">
                <a16:creationId xmlns:a16="http://schemas.microsoft.com/office/drawing/2014/main" id="{046C689C-72FA-4618-87B8-6C8A416BB8AC}"/>
              </a:ext>
            </a:extLst>
          </p:cNvPr>
          <p:cNvSpPr/>
          <p:nvPr/>
        </p:nvSpPr>
        <p:spPr>
          <a:xfrm>
            <a:off x="3438593" y="5512194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Chanel </a:t>
            </a:r>
            <a:r>
              <a:rPr lang="nb-NO" sz="1400" b="1" dirty="0" err="1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reg</a:t>
            </a:r>
            <a:r>
              <a:rPr lang="nb-NO" sz="1400" b="1" dirty="0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.</a:t>
            </a:r>
          </a:p>
        </p:txBody>
      </p:sp>
      <p:sp>
        <p:nvSpPr>
          <p:cNvPr id="134" name="Parallellogram 133">
            <a:extLst>
              <a:ext uri="{FF2B5EF4-FFF2-40B4-BE49-F238E27FC236}">
                <a16:creationId xmlns:a16="http://schemas.microsoft.com/office/drawing/2014/main" id="{0285E106-F3E9-4F41-8CD1-9855DD7B793F}"/>
              </a:ext>
            </a:extLst>
          </p:cNvPr>
          <p:cNvSpPr/>
          <p:nvPr/>
        </p:nvSpPr>
        <p:spPr>
          <a:xfrm>
            <a:off x="3438593" y="6066656"/>
            <a:ext cx="1159201" cy="36004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b="1" dirty="0" err="1">
                <a:solidFill>
                  <a:schemeClr val="accent1">
                    <a:lumMod val="75000"/>
                  </a:schemeClr>
                </a:solidFill>
                <a:latin typeface="Minion Pro" pitchFamily="18" charset="0"/>
              </a:rPr>
              <a:t>Others</a:t>
            </a:r>
            <a:endParaRPr lang="nb-NO" sz="1400" b="1" dirty="0">
              <a:solidFill>
                <a:schemeClr val="accent1">
                  <a:lumMod val="75000"/>
                </a:schemeClr>
              </a:solidFill>
              <a:latin typeface="Minion Pro" pitchFamily="18" charset="0"/>
            </a:endParaRPr>
          </a:p>
        </p:txBody>
      </p:sp>
      <p:sp>
        <p:nvSpPr>
          <p:cNvPr id="135" name="TekstSylinder 134">
            <a:extLst>
              <a:ext uri="{FF2B5EF4-FFF2-40B4-BE49-F238E27FC236}">
                <a16:creationId xmlns:a16="http://schemas.microsoft.com/office/drawing/2014/main" id="{D0A65DEE-330B-4AD9-B05D-0790C54DE1AE}"/>
              </a:ext>
            </a:extLst>
          </p:cNvPr>
          <p:cNvSpPr txBox="1"/>
          <p:nvPr/>
        </p:nvSpPr>
        <p:spPr>
          <a:xfrm>
            <a:off x="3365429" y="5157673"/>
            <a:ext cx="1305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>
                <a:latin typeface="Minion Pro" pitchFamily="18" charset="0"/>
              </a:rPr>
              <a:t>Berikede data</a:t>
            </a:r>
            <a:endParaRPr lang="nb-NO" sz="1600" b="1" dirty="0">
              <a:latin typeface="Minion Pro" pitchFamily="18" charset="0"/>
            </a:endParaRPr>
          </a:p>
        </p:txBody>
      </p:sp>
      <p:sp>
        <p:nvSpPr>
          <p:cNvPr id="136" name="Rektangel 135">
            <a:extLst>
              <a:ext uri="{FF2B5EF4-FFF2-40B4-BE49-F238E27FC236}">
                <a16:creationId xmlns:a16="http://schemas.microsoft.com/office/drawing/2014/main" id="{F2C449E9-E2E1-478E-AF22-4B0D144CC0EF}"/>
              </a:ext>
            </a:extLst>
          </p:cNvPr>
          <p:cNvSpPr/>
          <p:nvPr/>
        </p:nvSpPr>
        <p:spPr>
          <a:xfrm>
            <a:off x="3362042" y="5137529"/>
            <a:ext cx="1305525" cy="135712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7" name="Kort 56">
            <a:extLst>
              <a:ext uri="{FF2B5EF4-FFF2-40B4-BE49-F238E27FC236}">
                <a16:creationId xmlns:a16="http://schemas.microsoft.com/office/drawing/2014/main" id="{A53BF2DC-76E1-4E7B-879D-8C9DE2EC0764}"/>
              </a:ext>
            </a:extLst>
          </p:cNvPr>
          <p:cNvSpPr/>
          <p:nvPr/>
        </p:nvSpPr>
        <p:spPr>
          <a:xfrm>
            <a:off x="7287732" y="2706085"/>
            <a:ext cx="1300778" cy="513030"/>
          </a:xfrm>
          <a:prstGeom prst="flowChartPunchedCar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Datasett</a:t>
            </a:r>
          </a:p>
        </p:txBody>
      </p:sp>
      <p:sp>
        <p:nvSpPr>
          <p:cNvPr id="138" name="Kort 56">
            <a:extLst>
              <a:ext uri="{FF2B5EF4-FFF2-40B4-BE49-F238E27FC236}">
                <a16:creationId xmlns:a16="http://schemas.microsoft.com/office/drawing/2014/main" id="{2CA49C4C-6892-4F62-954A-3312CE4CD6E7}"/>
              </a:ext>
            </a:extLst>
          </p:cNvPr>
          <p:cNvSpPr/>
          <p:nvPr/>
        </p:nvSpPr>
        <p:spPr>
          <a:xfrm>
            <a:off x="7287732" y="2132631"/>
            <a:ext cx="1300778" cy="513030"/>
          </a:xfrm>
          <a:prstGeom prst="flowChartPunchedCar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Datasett</a:t>
            </a:r>
          </a:p>
        </p:txBody>
      </p:sp>
      <p:sp>
        <p:nvSpPr>
          <p:cNvPr id="139" name="Kort 56">
            <a:extLst>
              <a:ext uri="{FF2B5EF4-FFF2-40B4-BE49-F238E27FC236}">
                <a16:creationId xmlns:a16="http://schemas.microsoft.com/office/drawing/2014/main" id="{38FAE408-D59F-4A3E-97BA-D6A779574599}"/>
              </a:ext>
            </a:extLst>
          </p:cNvPr>
          <p:cNvSpPr/>
          <p:nvPr/>
        </p:nvSpPr>
        <p:spPr>
          <a:xfrm>
            <a:off x="7287732" y="3279539"/>
            <a:ext cx="1300778" cy="513030"/>
          </a:xfrm>
          <a:prstGeom prst="flowChartPunchedCard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Datasett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390624A-FCF9-483A-99BE-28E095AB4353}"/>
              </a:ext>
            </a:extLst>
          </p:cNvPr>
          <p:cNvSpPr/>
          <p:nvPr/>
        </p:nvSpPr>
        <p:spPr>
          <a:xfrm>
            <a:off x="8995317" y="1873405"/>
            <a:ext cx="892098" cy="277879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2000" b="1" dirty="0">
                <a:solidFill>
                  <a:srgbClr val="00B050"/>
                </a:solidFill>
              </a:rPr>
              <a:t>Tools and </a:t>
            </a:r>
            <a:r>
              <a:rPr lang="nb-NO" sz="2000" b="1" dirty="0" err="1">
                <a:solidFill>
                  <a:srgbClr val="00B050"/>
                </a:solidFill>
              </a:rPr>
              <a:t>methods</a:t>
            </a:r>
            <a:endParaRPr lang="nb-NO" sz="2000" b="1" dirty="0">
              <a:solidFill>
                <a:srgbClr val="00B050"/>
              </a:solidFill>
            </a:endParaRPr>
          </a:p>
        </p:txBody>
      </p:sp>
      <p:sp>
        <p:nvSpPr>
          <p:cNvPr id="142" name="Rektangel 141">
            <a:extLst>
              <a:ext uri="{FF2B5EF4-FFF2-40B4-BE49-F238E27FC236}">
                <a16:creationId xmlns:a16="http://schemas.microsoft.com/office/drawing/2014/main" id="{EBC4080C-70EA-4C95-8C25-2315DE19779B}"/>
              </a:ext>
            </a:extLst>
          </p:cNvPr>
          <p:cNvSpPr/>
          <p:nvPr/>
        </p:nvSpPr>
        <p:spPr>
          <a:xfrm>
            <a:off x="10116223" y="1873404"/>
            <a:ext cx="892098" cy="277879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Analysis and reports</a:t>
            </a:r>
          </a:p>
        </p:txBody>
      </p:sp>
      <p:sp>
        <p:nvSpPr>
          <p:cNvPr id="14" name="Trapes 13">
            <a:extLst>
              <a:ext uri="{FF2B5EF4-FFF2-40B4-BE49-F238E27FC236}">
                <a16:creationId xmlns:a16="http://schemas.microsoft.com/office/drawing/2014/main" id="{76DAE531-C5EB-4500-AFF8-23ADB0B8DA46}"/>
              </a:ext>
            </a:extLst>
          </p:cNvPr>
          <p:cNvSpPr/>
          <p:nvPr/>
        </p:nvSpPr>
        <p:spPr>
          <a:xfrm rot="16200000">
            <a:off x="9991435" y="2907660"/>
            <a:ext cx="3204512" cy="71312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nb-NO" dirty="0"/>
          </a:p>
        </p:txBody>
      </p:sp>
      <p:sp>
        <p:nvSpPr>
          <p:cNvPr id="143" name="Rektangel 142">
            <a:extLst>
              <a:ext uri="{FF2B5EF4-FFF2-40B4-BE49-F238E27FC236}">
                <a16:creationId xmlns:a16="http://schemas.microsoft.com/office/drawing/2014/main" id="{15F01456-F701-48C4-862C-017117065A59}"/>
              </a:ext>
            </a:extLst>
          </p:cNvPr>
          <p:cNvSpPr/>
          <p:nvPr/>
        </p:nvSpPr>
        <p:spPr>
          <a:xfrm>
            <a:off x="11162789" y="1872667"/>
            <a:ext cx="892098" cy="277879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nb-NO" sz="2000" b="1" dirty="0" err="1">
                <a:solidFill>
                  <a:schemeClr val="bg1"/>
                </a:solidFill>
              </a:rPr>
              <a:t>Disclosure</a:t>
            </a:r>
            <a:endParaRPr lang="nb-NO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8345DFD2-FF44-46A2-9ACC-FC73FDA7A737}"/>
              </a:ext>
            </a:extLst>
          </p:cNvPr>
          <p:cNvCxnSpPr>
            <a:endCxn id="7" idx="0"/>
          </p:cNvCxnSpPr>
          <p:nvPr/>
        </p:nvCxnSpPr>
        <p:spPr>
          <a:xfrm flipH="1">
            <a:off x="6192644" y="1447800"/>
            <a:ext cx="8131" cy="27789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>
            <a:extLst>
              <a:ext uri="{FF2B5EF4-FFF2-40B4-BE49-F238E27FC236}">
                <a16:creationId xmlns:a16="http://schemas.microsoft.com/office/drawing/2014/main" id="{A36AC1CA-549F-4CB8-9CE5-05F6A1C4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025"/>
            <a:ext cx="10515600" cy="1325563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6BE7A04-2A12-4A91-86F5-EBBAED96F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BE67F7DF-FD8F-4199-AD88-52D644CC58BF}"/>
              </a:ext>
            </a:extLst>
          </p:cNvPr>
          <p:cNvSpPr txBox="1"/>
          <p:nvPr/>
        </p:nvSpPr>
        <p:spPr>
          <a:xfrm>
            <a:off x="4926980" y="1673721"/>
            <a:ext cx="2531328" cy="40011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Project steering group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B6F1E8C5-7532-47DB-A3B6-44EF5C10C122}"/>
              </a:ext>
            </a:extLst>
          </p:cNvPr>
          <p:cNvSpPr txBox="1"/>
          <p:nvPr/>
        </p:nvSpPr>
        <p:spPr>
          <a:xfrm>
            <a:off x="4926980" y="2319536"/>
            <a:ext cx="2531328" cy="40011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Project group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DD1ECBD-A544-4F54-8833-299F8FAEB84E}"/>
              </a:ext>
            </a:extLst>
          </p:cNvPr>
          <p:cNvSpPr txBox="1"/>
          <p:nvPr/>
        </p:nvSpPr>
        <p:spPr>
          <a:xfrm>
            <a:off x="4565495" y="2965351"/>
            <a:ext cx="3254298" cy="1015663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Bibliometriutvalget</a:t>
            </a:r>
          </a:p>
          <a:p>
            <a:pPr algn="ctr"/>
            <a:r>
              <a:rPr lang="en-GB" sz="2000" dirty="0"/>
              <a:t>The reference group</a:t>
            </a:r>
          </a:p>
          <a:p>
            <a:pPr algn="ctr"/>
            <a:r>
              <a:rPr lang="en-GB" sz="2000" dirty="0"/>
              <a:t>8 external + 6 from Unit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560BE49-D0FB-4C0E-8E0B-7CDB992F9FFE}"/>
              </a:ext>
            </a:extLst>
          </p:cNvPr>
          <p:cNvSpPr txBox="1"/>
          <p:nvPr/>
        </p:nvSpPr>
        <p:spPr>
          <a:xfrm>
            <a:off x="3966117" y="4226719"/>
            <a:ext cx="4453054" cy="1015663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Bibliometriforum</a:t>
            </a:r>
          </a:p>
          <a:p>
            <a:pPr algn="ctr"/>
            <a:r>
              <a:rPr lang="en-GB" sz="2000" dirty="0"/>
              <a:t>The bibliometric interest group</a:t>
            </a:r>
          </a:p>
          <a:p>
            <a:pPr algn="ctr"/>
            <a:r>
              <a:rPr lang="en-GB" sz="2000" dirty="0"/>
              <a:t>40+ people meeting twice each year 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05E5B4C3-B3B7-42F9-9B97-8190663525D3}"/>
              </a:ext>
            </a:extLst>
          </p:cNvPr>
          <p:cNvSpPr txBox="1"/>
          <p:nvPr/>
        </p:nvSpPr>
        <p:spPr>
          <a:xfrm>
            <a:off x="4926980" y="1027906"/>
            <a:ext cx="2531328" cy="40011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Project owner = Unit</a:t>
            </a:r>
          </a:p>
        </p:txBody>
      </p:sp>
    </p:spTree>
    <p:extLst>
      <p:ext uri="{BB962C8B-B14F-4D97-AF65-F5344CB8AC3E}">
        <p14:creationId xmlns:p14="http://schemas.microsoft.com/office/powerpoint/2010/main" val="425696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D54F0B-D706-4A16-B086-8505D2F9E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Why</a:t>
            </a:r>
            <a:r>
              <a:rPr lang="nb-NO" dirty="0"/>
              <a:t> NIB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94C6125-F279-414F-A597-722A11FE3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Make bibliometric data available</a:t>
            </a:r>
          </a:p>
          <a:p>
            <a:pPr lvl="1"/>
            <a:r>
              <a:rPr lang="en-GB" dirty="0"/>
              <a:t>More data from multiple sources: Cristin ++</a:t>
            </a:r>
          </a:p>
          <a:p>
            <a:r>
              <a:rPr lang="en-GB" dirty="0"/>
              <a:t>Save resources</a:t>
            </a:r>
          </a:p>
          <a:p>
            <a:pPr lvl="1"/>
            <a:r>
              <a:rPr lang="en-GB" dirty="0"/>
              <a:t>One tender process</a:t>
            </a:r>
          </a:p>
          <a:p>
            <a:pPr lvl="1"/>
            <a:r>
              <a:rPr lang="en-GB" dirty="0"/>
              <a:t>Common cleaning and preparation of data</a:t>
            </a:r>
          </a:p>
          <a:p>
            <a:r>
              <a:rPr lang="en-GB" dirty="0"/>
              <a:t>Higher quality</a:t>
            </a:r>
          </a:p>
          <a:p>
            <a:pPr lvl="1"/>
            <a:r>
              <a:rPr lang="en-GB" dirty="0"/>
              <a:t>Everyone use the same data = comparable analysis</a:t>
            </a:r>
          </a:p>
          <a:p>
            <a:pPr lvl="1"/>
            <a:r>
              <a:rPr lang="en-GB" dirty="0"/>
              <a:t>Corrections procedures and high use of data = better data</a:t>
            </a:r>
          </a:p>
          <a:p>
            <a:pPr lvl="1"/>
            <a:r>
              <a:rPr lang="en-GB" dirty="0"/>
              <a:t>Network and educations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60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120C1E-85BC-4D7C-AB19-DD97D543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NIB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2575AF4-3BD9-44A6-9AA4-DD099D4A6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Bibliometric data acquisition</a:t>
            </a:r>
          </a:p>
          <a:p>
            <a:pPr lvl="1"/>
            <a:r>
              <a:rPr lang="en-GB" dirty="0"/>
              <a:t>available for Norwegian research institution and government</a:t>
            </a:r>
          </a:p>
          <a:p>
            <a:r>
              <a:rPr lang="en-GB" dirty="0"/>
              <a:t>Technicalities: Server, database, import script, access</a:t>
            </a:r>
          </a:p>
          <a:p>
            <a:r>
              <a:rPr lang="en-GB" dirty="0"/>
              <a:t>Cleaning and preparation of the data</a:t>
            </a:r>
          </a:p>
          <a:p>
            <a:r>
              <a:rPr lang="en-GB" dirty="0"/>
              <a:t>Bibliometric reference group (Bibliometric board) – 14 stakeholders</a:t>
            </a:r>
          </a:p>
          <a:p>
            <a:r>
              <a:rPr lang="en-GB" dirty="0"/>
              <a:t>Bibliometric forum/Bibliometric interest group – 40 people 2*year</a:t>
            </a:r>
          </a:p>
          <a:p>
            <a:r>
              <a:rPr lang="en-GB" dirty="0"/>
              <a:t>Development of analytical tools – using R and sharing</a:t>
            </a:r>
          </a:p>
          <a:p>
            <a:r>
              <a:rPr lang="en-GB" dirty="0"/>
              <a:t>Education/Knowledge development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61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e 25">
            <a:extLst>
              <a:ext uri="{FF2B5EF4-FFF2-40B4-BE49-F238E27FC236}">
                <a16:creationId xmlns:a16="http://schemas.microsoft.com/office/drawing/2014/main" id="{18E71833-7F7C-4367-B60A-BD53B7AF526C}"/>
              </a:ext>
            </a:extLst>
          </p:cNvPr>
          <p:cNvGrpSpPr/>
          <p:nvPr/>
        </p:nvGrpSpPr>
        <p:grpSpPr>
          <a:xfrm>
            <a:off x="9461152" y="1400848"/>
            <a:ext cx="2422347" cy="1626376"/>
            <a:chOff x="5574021" y="2132631"/>
            <a:chExt cx="3017273" cy="2301113"/>
          </a:xfrm>
        </p:grpSpPr>
        <p:sp>
          <p:nvSpPr>
            <p:cNvPr id="5" name="Pil ned 30">
              <a:extLst>
                <a:ext uri="{FF2B5EF4-FFF2-40B4-BE49-F238E27FC236}">
                  <a16:creationId xmlns:a16="http://schemas.microsoft.com/office/drawing/2014/main" id="{A9067DFA-1880-40C8-8ABE-75AECB92DB37}"/>
                </a:ext>
              </a:extLst>
            </p:cNvPr>
            <p:cNvSpPr/>
            <p:nvPr/>
          </p:nvSpPr>
          <p:spPr>
            <a:xfrm rot="16200000">
              <a:off x="5793069" y="3035583"/>
              <a:ext cx="318342" cy="756437"/>
            </a:xfrm>
            <a:prstGeom prst="downArrow">
              <a:avLst>
                <a:gd name="adj1" fmla="val 38748"/>
                <a:gd name="adj2" fmla="val 46044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8" name="Sylinder 7">
              <a:extLst>
                <a:ext uri="{FF2B5EF4-FFF2-40B4-BE49-F238E27FC236}">
                  <a16:creationId xmlns:a16="http://schemas.microsoft.com/office/drawing/2014/main" id="{815A82C6-120E-4FE5-9E1F-ACB6321508A6}"/>
                </a:ext>
              </a:extLst>
            </p:cNvPr>
            <p:cNvSpPr/>
            <p:nvPr/>
          </p:nvSpPr>
          <p:spPr>
            <a:xfrm>
              <a:off x="6347488" y="2132631"/>
              <a:ext cx="783448" cy="2301113"/>
            </a:xfrm>
            <a:prstGeom prst="ca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FTP</a:t>
              </a:r>
            </a:p>
          </p:txBody>
        </p:sp>
        <p:sp>
          <p:nvSpPr>
            <p:cNvPr id="20" name="Kort 56">
              <a:extLst>
                <a:ext uri="{FF2B5EF4-FFF2-40B4-BE49-F238E27FC236}">
                  <a16:creationId xmlns:a16="http://schemas.microsoft.com/office/drawing/2014/main" id="{F0741095-6058-4E8A-997E-8A7BC23E9B7A}"/>
                </a:ext>
              </a:extLst>
            </p:cNvPr>
            <p:cNvSpPr/>
            <p:nvPr/>
          </p:nvSpPr>
          <p:spPr>
            <a:xfrm>
              <a:off x="7290516" y="3852992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22" name="Kort 56">
              <a:extLst>
                <a:ext uri="{FF2B5EF4-FFF2-40B4-BE49-F238E27FC236}">
                  <a16:creationId xmlns:a16="http://schemas.microsoft.com/office/drawing/2014/main" id="{5668F4FF-0E43-4E65-A1CD-766E3AAF7D55}"/>
                </a:ext>
              </a:extLst>
            </p:cNvPr>
            <p:cNvSpPr/>
            <p:nvPr/>
          </p:nvSpPr>
          <p:spPr>
            <a:xfrm>
              <a:off x="7287732" y="2706085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23" name="Kort 56">
              <a:extLst>
                <a:ext uri="{FF2B5EF4-FFF2-40B4-BE49-F238E27FC236}">
                  <a16:creationId xmlns:a16="http://schemas.microsoft.com/office/drawing/2014/main" id="{DC6C0A3A-B743-49BD-9A31-529845A86638}"/>
                </a:ext>
              </a:extLst>
            </p:cNvPr>
            <p:cNvSpPr/>
            <p:nvPr/>
          </p:nvSpPr>
          <p:spPr>
            <a:xfrm>
              <a:off x="7287732" y="2132631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  <p:sp>
          <p:nvSpPr>
            <p:cNvPr id="24" name="Kort 56">
              <a:extLst>
                <a:ext uri="{FF2B5EF4-FFF2-40B4-BE49-F238E27FC236}">
                  <a16:creationId xmlns:a16="http://schemas.microsoft.com/office/drawing/2014/main" id="{22D10889-AF29-42F9-ACCA-C01D5A338F38}"/>
                </a:ext>
              </a:extLst>
            </p:cNvPr>
            <p:cNvSpPr/>
            <p:nvPr/>
          </p:nvSpPr>
          <p:spPr>
            <a:xfrm>
              <a:off x="7287732" y="3279539"/>
              <a:ext cx="1300778" cy="513030"/>
            </a:xfrm>
            <a:prstGeom prst="flowChartPunchedCard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Datasett</a:t>
              </a:r>
            </a:p>
          </p:txBody>
        </p:sp>
      </p:grpSp>
      <p:grpSp>
        <p:nvGrpSpPr>
          <p:cNvPr id="29" name="Gruppe 28">
            <a:extLst>
              <a:ext uri="{FF2B5EF4-FFF2-40B4-BE49-F238E27FC236}">
                <a16:creationId xmlns:a16="http://schemas.microsoft.com/office/drawing/2014/main" id="{9373BC83-5EB5-4F27-983A-337EA4C650F6}"/>
              </a:ext>
            </a:extLst>
          </p:cNvPr>
          <p:cNvGrpSpPr/>
          <p:nvPr/>
        </p:nvGrpSpPr>
        <p:grpSpPr>
          <a:xfrm>
            <a:off x="9346708" y="2918556"/>
            <a:ext cx="2536791" cy="884010"/>
            <a:chOff x="5431471" y="4279993"/>
            <a:chExt cx="3159824" cy="1250760"/>
          </a:xfrm>
        </p:grpSpPr>
        <p:sp>
          <p:nvSpPr>
            <p:cNvPr id="4" name="Pil ned 31">
              <a:extLst>
                <a:ext uri="{FF2B5EF4-FFF2-40B4-BE49-F238E27FC236}">
                  <a16:creationId xmlns:a16="http://schemas.microsoft.com/office/drawing/2014/main" id="{EB03A89F-245B-4A8A-A180-5708D4D6AC9B}"/>
                </a:ext>
              </a:extLst>
            </p:cNvPr>
            <p:cNvSpPr/>
            <p:nvPr/>
          </p:nvSpPr>
          <p:spPr>
            <a:xfrm rot="18399739">
              <a:off x="5774111" y="3937353"/>
              <a:ext cx="318342" cy="1003622"/>
            </a:xfrm>
            <a:prstGeom prst="downArrow">
              <a:avLst>
                <a:gd name="adj1" fmla="val 38748"/>
                <a:gd name="adj2" fmla="val 46044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9" name="Sylinder 8">
              <a:extLst>
                <a:ext uri="{FF2B5EF4-FFF2-40B4-BE49-F238E27FC236}">
                  <a16:creationId xmlns:a16="http://schemas.microsoft.com/office/drawing/2014/main" id="{5C2036D5-04B1-44B8-825E-B28BF8125FDC}"/>
                </a:ext>
              </a:extLst>
            </p:cNvPr>
            <p:cNvSpPr/>
            <p:nvPr/>
          </p:nvSpPr>
          <p:spPr>
            <a:xfrm>
              <a:off x="6327224" y="4652197"/>
              <a:ext cx="783448" cy="878556"/>
            </a:xfrm>
            <a:prstGeom prst="can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Open</a:t>
              </a:r>
            </a:p>
            <a:p>
              <a:pPr algn="ctr"/>
              <a:r>
                <a:rPr lang="nb-NO" sz="1400" b="1" dirty="0">
                  <a:solidFill>
                    <a:schemeClr val="tx1"/>
                  </a:solidFill>
                  <a:latin typeface="Minion Pro" pitchFamily="18" charset="0"/>
                </a:rPr>
                <a:t>web</a:t>
              </a:r>
            </a:p>
          </p:txBody>
        </p:sp>
        <p:sp>
          <p:nvSpPr>
            <p:cNvPr id="19" name="Multidokument 18">
              <a:extLst>
                <a:ext uri="{FF2B5EF4-FFF2-40B4-BE49-F238E27FC236}">
                  <a16:creationId xmlns:a16="http://schemas.microsoft.com/office/drawing/2014/main" id="{0C77A1D3-88E5-43EB-B01D-A609B6270FBE}"/>
                </a:ext>
              </a:extLst>
            </p:cNvPr>
            <p:cNvSpPr/>
            <p:nvPr/>
          </p:nvSpPr>
          <p:spPr>
            <a:xfrm>
              <a:off x="7288284" y="4714006"/>
              <a:ext cx="1303011" cy="796604"/>
            </a:xfrm>
            <a:prstGeom prst="flowChartMultidocumen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400" dirty="0">
                  <a:solidFill>
                    <a:schemeClr val="tx1"/>
                  </a:solidFill>
                </a:rPr>
                <a:t>«Public» </a:t>
              </a:r>
              <a:r>
                <a:rPr lang="en-GB" sz="1400" dirty="0">
                  <a:solidFill>
                    <a:schemeClr val="tx1"/>
                  </a:solidFill>
                </a:rPr>
                <a:t>statistic</a:t>
              </a:r>
            </a:p>
          </p:txBody>
        </p:sp>
      </p:grpSp>
      <p:sp>
        <p:nvSpPr>
          <p:cNvPr id="2" name="Tittel 1">
            <a:extLst>
              <a:ext uri="{FF2B5EF4-FFF2-40B4-BE49-F238E27FC236}">
                <a16:creationId xmlns:a16="http://schemas.microsoft.com/office/drawing/2014/main" id="{387CE32E-DF60-4848-B64E-A4E0ABAE2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371119" cy="1325563"/>
          </a:xfrm>
        </p:spPr>
        <p:txBody>
          <a:bodyPr/>
          <a:lstStyle/>
          <a:p>
            <a:r>
              <a:rPr lang="en-GB" dirty="0"/>
              <a:t>Consortium licence on data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168989-2ED2-460C-B088-86F462D57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3715"/>
            <a:ext cx="10837127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Cover (about)</a:t>
            </a:r>
          </a:p>
          <a:p>
            <a:pPr lvl="1"/>
            <a:r>
              <a:rPr lang="en-GB" dirty="0"/>
              <a:t>150 Norwegian research institution: Universities, </a:t>
            </a:r>
            <a:br>
              <a:rPr lang="en-GB" dirty="0"/>
            </a:br>
            <a:r>
              <a:rPr lang="en-GB" dirty="0"/>
              <a:t>university colleges, hospitals, institutes</a:t>
            </a:r>
          </a:p>
          <a:p>
            <a:pPr lvl="1"/>
            <a:r>
              <a:rPr lang="en-GB" dirty="0"/>
              <a:t>120 government bodies: Ministries, directorates and</a:t>
            </a:r>
            <a:br>
              <a:rPr lang="en-GB" dirty="0"/>
            </a:br>
            <a:r>
              <a:rPr lang="en-GB" dirty="0"/>
              <a:t>other governmental institution</a:t>
            </a:r>
          </a:p>
          <a:p>
            <a:pPr marL="0" indent="0">
              <a:buNone/>
            </a:pPr>
            <a:r>
              <a:rPr lang="en-GB" dirty="0"/>
              <a:t>Bibliometric research - limited to 10 simultaneous </a:t>
            </a:r>
            <a:r>
              <a:rPr lang="en-GB" dirty="0" err="1"/>
              <a:t>uesers</a:t>
            </a:r>
            <a:endParaRPr lang="en-GB" dirty="0"/>
          </a:p>
          <a:p>
            <a:pPr lvl="1"/>
            <a:r>
              <a:rPr lang="en-GB" dirty="0"/>
              <a:t>Access to all detailed bibliometric data/RAW-data</a:t>
            </a:r>
          </a:p>
          <a:p>
            <a:pPr marL="0" indent="0">
              <a:buNone/>
            </a:pPr>
            <a:r>
              <a:rPr lang="en-GB" dirty="0"/>
              <a:t>Administrative use</a:t>
            </a:r>
          </a:p>
          <a:p>
            <a:pPr lvl="1"/>
            <a:r>
              <a:rPr lang="en-GB" dirty="0"/>
              <a:t>Access to dataset whit a “sort of selection” or aggregation of the data</a:t>
            </a:r>
          </a:p>
          <a:p>
            <a:pPr marL="0" indent="0">
              <a:buNone/>
            </a:pPr>
            <a:r>
              <a:rPr lang="en-GB" dirty="0"/>
              <a:t>Official statistic – Produced by NIFU and The Research council</a:t>
            </a:r>
          </a:p>
          <a:p>
            <a:pPr marL="0" indent="0">
              <a:buNone/>
            </a:pPr>
            <a:r>
              <a:rPr lang="en-GB" dirty="0"/>
              <a:t>Public web-service with highly aggregated data – Norwegian lang.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99D5B671-BA4E-456A-9C56-9376A856C3CF}"/>
              </a:ext>
            </a:extLst>
          </p:cNvPr>
          <p:cNvGrpSpPr/>
          <p:nvPr/>
        </p:nvGrpSpPr>
        <p:grpSpPr>
          <a:xfrm>
            <a:off x="7237140" y="681037"/>
            <a:ext cx="2759550" cy="2298323"/>
            <a:chOff x="2790499" y="1114191"/>
            <a:chExt cx="3437293" cy="3251831"/>
          </a:xfrm>
        </p:grpSpPr>
        <p:sp>
          <p:nvSpPr>
            <p:cNvPr id="7" name="Forhåndsdefinert prosess 6">
              <a:extLst>
                <a:ext uri="{FF2B5EF4-FFF2-40B4-BE49-F238E27FC236}">
                  <a16:creationId xmlns:a16="http://schemas.microsoft.com/office/drawing/2014/main" id="{843780B3-47D4-48E9-8EB2-302AA46CEE75}"/>
                </a:ext>
              </a:extLst>
            </p:cNvPr>
            <p:cNvSpPr/>
            <p:nvPr/>
          </p:nvSpPr>
          <p:spPr>
            <a:xfrm>
              <a:off x="4482063" y="1508076"/>
              <a:ext cx="1620804" cy="586093"/>
            </a:xfrm>
            <a:prstGeom prst="flowChartPredefinedProcess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Pil opp og ned 27">
              <a:extLst>
                <a:ext uri="{FF2B5EF4-FFF2-40B4-BE49-F238E27FC236}">
                  <a16:creationId xmlns:a16="http://schemas.microsoft.com/office/drawing/2014/main" id="{01F3FC29-0A47-4A92-A573-14EABB8EBA8C}"/>
                </a:ext>
              </a:extLst>
            </p:cNvPr>
            <p:cNvSpPr/>
            <p:nvPr/>
          </p:nvSpPr>
          <p:spPr>
            <a:xfrm>
              <a:off x="5211159" y="2132631"/>
              <a:ext cx="171629" cy="554462"/>
            </a:xfrm>
            <a:prstGeom prst="upDownArrow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13" name="Manuell innmating 12">
              <a:extLst>
                <a:ext uri="{FF2B5EF4-FFF2-40B4-BE49-F238E27FC236}">
                  <a16:creationId xmlns:a16="http://schemas.microsoft.com/office/drawing/2014/main" id="{13C03236-EB3F-4133-853C-7905EAC159DC}"/>
                </a:ext>
              </a:extLst>
            </p:cNvPr>
            <p:cNvSpPr/>
            <p:nvPr/>
          </p:nvSpPr>
          <p:spPr>
            <a:xfrm>
              <a:off x="2915425" y="1661965"/>
              <a:ext cx="1300855" cy="432204"/>
            </a:xfrm>
            <a:prstGeom prst="flowChartManualInpu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>
                  <a:solidFill>
                    <a:schemeClr val="tx1"/>
                  </a:solidFill>
                </a:rPr>
                <a:t>Data</a:t>
              </a:r>
            </a:p>
          </p:txBody>
        </p:sp>
        <p:cxnSp>
          <p:nvCxnSpPr>
            <p:cNvPr id="14" name="Rett pil 47">
              <a:extLst>
                <a:ext uri="{FF2B5EF4-FFF2-40B4-BE49-F238E27FC236}">
                  <a16:creationId xmlns:a16="http://schemas.microsoft.com/office/drawing/2014/main" id="{FD27EC14-DFA3-4CB9-85FF-C3E727D65A12}"/>
                </a:ext>
              </a:extLst>
            </p:cNvPr>
            <p:cNvCxnSpPr>
              <a:cxnSpLocks/>
            </p:cNvCxnSpPr>
            <p:nvPr/>
          </p:nvCxnSpPr>
          <p:spPr>
            <a:xfrm>
              <a:off x="4216279" y="1988297"/>
              <a:ext cx="26578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46A44D88-44A5-4C6C-BBC7-5869A1FB7EBE}"/>
                </a:ext>
              </a:extLst>
            </p:cNvPr>
            <p:cNvSpPr txBox="1"/>
            <p:nvPr/>
          </p:nvSpPr>
          <p:spPr>
            <a:xfrm>
              <a:off x="3802949" y="1122062"/>
              <a:ext cx="11622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b="1" dirty="0">
                  <a:latin typeface="Minion Pro" pitchFamily="18" charset="0"/>
                </a:rPr>
                <a:t>Research</a:t>
              </a: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24690B1E-2270-44CA-AE15-D8EFB7D50ADB}"/>
                </a:ext>
              </a:extLst>
            </p:cNvPr>
            <p:cNvSpPr/>
            <p:nvPr/>
          </p:nvSpPr>
          <p:spPr>
            <a:xfrm>
              <a:off x="2790499" y="1114191"/>
              <a:ext cx="3437293" cy="111676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6" name="Sylinder 5">
              <a:extLst>
                <a:ext uri="{FF2B5EF4-FFF2-40B4-BE49-F238E27FC236}">
                  <a16:creationId xmlns:a16="http://schemas.microsoft.com/office/drawing/2014/main" id="{1802D821-9224-4830-B212-7D7B71DF9851}"/>
                </a:ext>
              </a:extLst>
            </p:cNvPr>
            <p:cNvSpPr/>
            <p:nvPr/>
          </p:nvSpPr>
          <p:spPr>
            <a:xfrm>
              <a:off x="4878731" y="2702636"/>
              <a:ext cx="864096" cy="1663386"/>
            </a:xfrm>
            <a:prstGeom prst="can">
              <a:avLst/>
            </a:prstGeom>
            <a:solidFill>
              <a:srgbClr val="FFFF66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b="1" dirty="0">
                  <a:solidFill>
                    <a:schemeClr val="tx1"/>
                  </a:solidFill>
                  <a:latin typeface="Minion Pro" pitchFamily="18" charset="0"/>
                </a:rPr>
                <a:t>NIB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291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C018128-C22B-43F4-B760-B750E406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6835FA-8529-4B5A-83B6-681BEE852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Paid by the </a:t>
            </a:r>
            <a:r>
              <a:rPr lang="en-US" dirty="0"/>
              <a:t>Ministry of Education and Research</a:t>
            </a:r>
          </a:p>
          <a:p>
            <a:r>
              <a:rPr lang="en-US" dirty="0"/>
              <a:t>3 mill. NOK each year – 300.000 EUR</a:t>
            </a:r>
          </a:p>
          <a:p>
            <a:pPr lvl="1"/>
            <a:r>
              <a:rPr lang="en-US" dirty="0"/>
              <a:t>One half is acquisition of data and running the servers</a:t>
            </a:r>
          </a:p>
          <a:p>
            <a:pPr lvl="1"/>
            <a:r>
              <a:rPr lang="en-US" dirty="0"/>
              <a:t>One half is “my salary” and traveling cost</a:t>
            </a:r>
          </a:p>
          <a:p>
            <a:endParaRPr lang="en-US" dirty="0"/>
          </a:p>
          <a:p>
            <a:pPr lvl="1"/>
            <a:r>
              <a:rPr lang="en-US" dirty="0"/>
              <a:t>We are heavily understaffed, and the lack of finance are setting us back!</a:t>
            </a:r>
          </a:p>
          <a:p>
            <a:pPr lvl="1"/>
            <a:r>
              <a:rPr lang="en-US" dirty="0"/>
              <a:t>Compensating with collaboration, and use of  free software and sharing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603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2067FCA-97A8-4310-9D85-F681F99C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Acquisition of data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9D6553F-B951-409E-9418-61BD241DB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Tender in 2018</a:t>
            </a:r>
          </a:p>
          <a:p>
            <a:r>
              <a:rPr lang="en-GB" dirty="0"/>
              <a:t>Offer from Elsevier and Clarivate</a:t>
            </a:r>
          </a:p>
          <a:p>
            <a:r>
              <a:rPr lang="en-GB" dirty="0"/>
              <a:t>2 rounds of negotiation</a:t>
            </a:r>
          </a:p>
          <a:p>
            <a:r>
              <a:rPr lang="en-GB" dirty="0"/>
              <a:t>The demonstrated data quality was a little in favour of WOS</a:t>
            </a:r>
          </a:p>
          <a:p>
            <a:r>
              <a:rPr lang="en-GB" dirty="0"/>
              <a:t>The coverage was a little in favour of Scopus</a:t>
            </a:r>
          </a:p>
          <a:p>
            <a:r>
              <a:rPr lang="en-GB" dirty="0"/>
              <a:t>The cost was in favour of Scopus</a:t>
            </a:r>
          </a:p>
          <a:p>
            <a:r>
              <a:rPr lang="en-GB" dirty="0"/>
              <a:t>The licence term was heavily in favour of WOS</a:t>
            </a:r>
          </a:p>
          <a:p>
            <a:r>
              <a:rPr lang="en-GB" dirty="0"/>
              <a:t>Clarivate got the contract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907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E03C6D96102742A80493994D40815B" ma:contentTypeVersion="8" ma:contentTypeDescription="Opprett et nytt dokument." ma:contentTypeScope="" ma:versionID="6836010c5e28a32622604e6c1bce9067">
  <xsd:schema xmlns:xsd="http://www.w3.org/2001/XMLSchema" xmlns:xs="http://www.w3.org/2001/XMLSchema" xmlns:p="http://schemas.microsoft.com/office/2006/metadata/properties" xmlns:ns3="264dc79c-2fc5-46bf-9972-1e8466600d06" targetNamespace="http://schemas.microsoft.com/office/2006/metadata/properties" ma:root="true" ma:fieldsID="7f06c6669512ca8d52bced76f6fc20f0" ns3:_="">
    <xsd:import namespace="264dc79c-2fc5-46bf-9972-1e8466600d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dc79c-2fc5-46bf-9972-1e8466600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34CE3B-DBFD-4175-8F1D-1358DB43804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64dc79c-2fc5-46bf-9972-1e8466600d06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235EAC9-E376-48A8-AA63-46FCDD9B69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C917DC-34D7-4F3F-AEE2-8B4A32FF3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4dc79c-2fc5-46bf-9972-1e8466600d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527</Words>
  <Application>Microsoft Office PowerPoint</Application>
  <PresentationFormat>Widescreen</PresentationFormat>
  <Paragraphs>143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Minion Pro</vt:lpstr>
      <vt:lpstr>Office-tema</vt:lpstr>
      <vt:lpstr>National infrastructure  for bibliometric</vt:lpstr>
      <vt:lpstr>Agenda</vt:lpstr>
      <vt:lpstr>NIB</vt:lpstr>
      <vt:lpstr>PowerPoint-presentasjon</vt:lpstr>
      <vt:lpstr>Why NIB</vt:lpstr>
      <vt:lpstr>What is NIB</vt:lpstr>
      <vt:lpstr>Consortium licence on data</vt:lpstr>
      <vt:lpstr>Financing</vt:lpstr>
      <vt:lpstr>Acquisition of data</vt:lpstr>
      <vt:lpstr>NIB with free software and sharing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infrastructure  for bibliometric data</dc:title>
  <dc:creator>Ivar Ternsell Torgersen</dc:creator>
  <cp:lastModifiedBy>Ivar Ternsell Torgersen</cp:lastModifiedBy>
  <cp:revision>11</cp:revision>
  <dcterms:created xsi:type="dcterms:W3CDTF">2020-02-28T07:46:37Z</dcterms:created>
  <dcterms:modified xsi:type="dcterms:W3CDTF">2020-03-03T09:10:12Z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0x01010091E03C6D96102742A80493994D40815B</vt:lpwstr>
  </property>
</Properties>
</file>